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3087" r:id="rId4"/>
    <p:sldId id="684" r:id="rId5"/>
    <p:sldId id="3056" r:id="rId6"/>
    <p:sldId id="670" r:id="rId7"/>
    <p:sldId id="3084" r:id="rId8"/>
    <p:sldId id="3060" r:id="rId9"/>
    <p:sldId id="3080" r:id="rId10"/>
    <p:sldId id="3082" r:id="rId11"/>
    <p:sldId id="30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4ED24-9CAC-4F35-8523-5722E4E70C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94BA-B5FC-41FD-8A2C-2EE303897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94BA-B5FC-41FD-8A2C-2EE303897A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0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94BA-B5FC-41FD-8A2C-2EE303897A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6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CB50-5192-46CC-1399-8A2E090FE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93B52-E80A-04A3-D2D2-EB3CC6DCA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97E77-9426-CBD3-CDEE-94F9B9C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6235-7703-1AFC-E9BE-3C6F6456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56A88-EAC3-7ACB-B4AF-FF8D04A0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AA3B-7142-73C3-08F7-97849087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DED50-01FE-043E-BAEC-DC17A2762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C962C-D1AF-E42B-936B-9845E5BB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3B37A-FFE7-62BD-A812-E3D51895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E7EA-FAA8-8103-243E-6601390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0B049-56A2-7034-A666-785985280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9757E-D17D-4B8E-9F28-24054079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0396A-ED4D-46F7-DD83-8F479080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50DF7-C71E-A3E6-5067-6F5D7B93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F1EF7-E700-3FA9-482C-2312FF82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8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EA6E-0981-A3D8-1BA2-B8EB6D54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67" y="323883"/>
            <a:ext cx="10516466" cy="1325923"/>
          </a:xfrm>
          <a:prstGeom prst="rect">
            <a:avLst/>
          </a:prstGeom>
        </p:spPr>
        <p:txBody>
          <a:bodyPr/>
          <a:lstStyle>
            <a:lvl1pPr>
              <a:defRPr sz="2454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9FB4D-8E4F-E172-CD69-949CF5F0A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2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02D837B3-E30D-FC9F-E15B-E975373CA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CFEEE1A-57B5-7E0A-62C6-C2C1842A5A3E}"/>
              </a:ext>
            </a:extLst>
          </p:cNvPr>
          <p:cNvSpPr txBox="1">
            <a:spLocks/>
          </p:cNvSpPr>
          <p:nvPr userDrawn="1"/>
        </p:nvSpPr>
        <p:spPr>
          <a:xfrm>
            <a:off x="1042179" y="6290248"/>
            <a:ext cx="1629186" cy="3428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accent1"/>
                </a:solidFill>
                <a:latin typeface="Public Sans Medium" pitchFamily="2" charset="77"/>
                <a:ea typeface="+mj-ea"/>
                <a:cs typeface="+mj-cs"/>
              </a:defRPr>
            </a:lvl1pPr>
          </a:lstStyle>
          <a:p>
            <a:r>
              <a:rPr lang="en-US" sz="1500" b="1" i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acr.org</a:t>
            </a:r>
            <a:endParaRPr lang="en-US" sz="1500" b="1" i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FA901-8075-489A-0CF1-59300880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8" y="2986637"/>
            <a:ext cx="7458994" cy="682547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CD031750-EAD7-FB83-F1F8-EC316CE9B1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651" y="3853296"/>
            <a:ext cx="7458725" cy="11040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FontTx/>
              <a:buNone/>
              <a:defRPr b="0" i="0">
                <a:solidFill>
                  <a:schemeClr val="bg1"/>
                </a:solidFill>
                <a:latin typeface="+mj-lt"/>
              </a:defRPr>
            </a:lvl2pPr>
            <a:lvl3pPr marL="623438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3pPr>
            <a:lvl4pPr marL="935157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4pPr>
            <a:lvl5pPr marL="1246876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1089AB-67E5-770A-54F1-C6561F5250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7648" y="714255"/>
            <a:ext cx="3626313" cy="9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1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14A334-EF03-C671-8D4D-51BFE5D776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1BE49E-241B-D368-1357-7BD70255D7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77CD5A-EFDF-80AF-1258-8820BB5F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Google Shape;112;p28">
            <a:extLst>
              <a:ext uri="{FF2B5EF4-FFF2-40B4-BE49-F238E27FC236}">
                <a16:creationId xmlns:a16="http://schemas.microsoft.com/office/drawing/2014/main" id="{F60145DB-B6C3-56AD-F333-D230633ADB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7952" y="1229964"/>
            <a:ext cx="10516000" cy="5107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1719" lvl="0" indent="-277084" algn="l" rtl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2800"/>
              <a:buChar char="•"/>
              <a:defRPr sz="1636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3438" lvl="1" indent="-283145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940"/>
              <a:buChar char="&gt;"/>
              <a:defRPr/>
            </a:lvl2pPr>
            <a:lvl3pPr marL="935157" lvl="2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3pPr>
            <a:lvl4pPr marL="1246876" lvl="3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4pPr>
            <a:lvl5pPr marL="1558595" lvl="4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5pPr>
            <a:lvl6pPr marL="1870314" lvl="5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6pPr>
            <a:lvl7pPr marL="2182033" lvl="6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7pPr>
            <a:lvl8pPr marL="2493752" lvl="7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8pPr>
            <a:lvl9pPr marL="2805471" lvl="8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9pPr>
          </a:lstStyle>
          <a:p>
            <a:endParaRPr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4C49BFAB-17BA-D3B3-CFC8-C8909FF81541}"/>
              </a:ext>
            </a:extLst>
          </p:cNvPr>
          <p:cNvSpPr txBox="1">
            <a:spLocks/>
          </p:cNvSpPr>
          <p:nvPr userDrawn="1"/>
        </p:nvSpPr>
        <p:spPr>
          <a:xfrm>
            <a:off x="11131320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3A765-0440-CCAF-8F24-E7D415DD2AE4}"/>
              </a:ext>
            </a:extLst>
          </p:cNvPr>
          <p:cNvSpPr/>
          <p:nvPr userDrawn="1"/>
        </p:nvSpPr>
        <p:spPr>
          <a:xfrm>
            <a:off x="7353883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4139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06240-8E6A-8B8B-FFB2-7CAEA4CC5C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8401" y="2691896"/>
            <a:ext cx="6647578" cy="7371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73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C56C6-3F6E-E926-48F0-E9CDD16593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AFD506-18E0-FAF6-E3C8-9B92863EBFF4}"/>
              </a:ext>
            </a:extLst>
          </p:cNvPr>
          <p:cNvSpPr txBox="1"/>
          <p:nvPr userDrawn="1"/>
        </p:nvSpPr>
        <p:spPr>
          <a:xfrm>
            <a:off x="1801091" y="2909455"/>
            <a:ext cx="0" cy="0"/>
          </a:xfrm>
          <a:prstGeom prst="rect">
            <a:avLst/>
          </a:prstGeom>
          <a:solidFill>
            <a:srgbClr val="FF00DF"/>
          </a:solidFill>
        </p:spPr>
        <p:txBody>
          <a:bodyPr wrap="none" rtlCol="0">
            <a:noAutofit/>
          </a:bodyPr>
          <a:lstStyle/>
          <a:p>
            <a:pPr algn="l"/>
            <a:endParaRPr lang="en-US" sz="818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4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EA6E-0981-A3D8-1BA2-B8EB6D54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67" y="323883"/>
            <a:ext cx="10516466" cy="1325923"/>
          </a:xfrm>
          <a:prstGeom prst="rect">
            <a:avLst/>
          </a:prstGeom>
        </p:spPr>
        <p:txBody>
          <a:bodyPr/>
          <a:lstStyle>
            <a:lvl1pPr>
              <a:defRPr sz="2454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9FB4D-8E4F-E172-CD69-949CF5F0A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44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84AD-3B90-49EF-B00A-EFD9C7B4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89D13-7127-A54F-9671-35D2A8DA0F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944592"/>
            <a:ext cx="10515600" cy="31172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36" b="0" i="0">
                <a:solidFill>
                  <a:srgbClr val="3F404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None/>
              <a:defRPr/>
            </a:lvl2pPr>
            <a:lvl3pPr marL="623438" indent="0">
              <a:buNone/>
              <a:defRPr/>
            </a:lvl3pPr>
            <a:lvl4pPr marL="935157" indent="0">
              <a:buNone/>
              <a:defRPr/>
            </a:lvl4pPr>
            <a:lvl5pPr marL="124687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7EC51-AA15-5CA4-AA92-CE93B5E0DA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01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84AD-3B90-49EF-B00A-EFD9C7B4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075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A12813-0744-4AE3-DB1E-6D1280CCA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" r="293"/>
          <a:stretch/>
        </p:blipFill>
        <p:spPr>
          <a:xfrm>
            <a:off x="-10220" y="-30661"/>
            <a:ext cx="12202220" cy="69042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827BE7-2762-1D78-6268-60BC24234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448" y="1272762"/>
            <a:ext cx="8626045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570964-0334-36EC-CF8A-251113B0334B}"/>
              </a:ext>
            </a:extLst>
          </p:cNvPr>
          <p:cNvSpPr txBox="1">
            <a:spLocks/>
          </p:cNvSpPr>
          <p:nvPr userDrawn="1"/>
        </p:nvSpPr>
        <p:spPr>
          <a:xfrm>
            <a:off x="1625183" y="2741548"/>
            <a:ext cx="7583547" cy="3277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>
                <a:solidFill>
                  <a:schemeClr val="accent1"/>
                </a:solidFill>
                <a:latin typeface="Public Sans Medium" pitchFamily="2" charset="77"/>
                <a:ea typeface="+mj-ea"/>
                <a:cs typeface="+mj-cs"/>
              </a:defRPr>
            </a:lvl1pPr>
          </a:lstStyle>
          <a:p>
            <a:r>
              <a:rPr lang="en-US" sz="1636">
                <a:solidFill>
                  <a:schemeClr val="accent2"/>
                </a:solidFill>
              </a:rPr>
              <a:t>Click to edit Master title style</a:t>
            </a:r>
          </a:p>
        </p:txBody>
      </p:sp>
      <p:sp>
        <p:nvSpPr>
          <p:cNvPr id="2" name="Google Shape;112;p28">
            <a:extLst>
              <a:ext uri="{FF2B5EF4-FFF2-40B4-BE49-F238E27FC236}">
                <a16:creationId xmlns:a16="http://schemas.microsoft.com/office/drawing/2014/main" id="{037D0437-7D94-6B06-DF65-46DBDD6517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59449" y="2015615"/>
            <a:ext cx="8626045" cy="373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1719" lvl="0" indent="-277084" algn="l" rtl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2800"/>
              <a:buChar char="•"/>
              <a:defRPr sz="1636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3438" lvl="1" indent="-283145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940"/>
              <a:buChar char="&gt;"/>
              <a:defRPr/>
            </a:lvl2pPr>
            <a:lvl3pPr marL="935157" lvl="2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3pPr>
            <a:lvl4pPr marL="1246876" lvl="3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4pPr>
            <a:lvl5pPr marL="1558595" lvl="4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5pPr>
            <a:lvl6pPr marL="1870314" lvl="5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6pPr>
            <a:lvl7pPr marL="2182033" lvl="6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7pPr>
            <a:lvl8pPr marL="2493752" lvl="7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8pPr>
            <a:lvl9pPr marL="2805471" lvl="8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9pPr>
          </a:lstStyle>
          <a:p>
            <a:endParaRPr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BDDDFE5D-91F3-C29E-0F02-55A109AE14E0}"/>
              </a:ext>
            </a:extLst>
          </p:cNvPr>
          <p:cNvSpPr txBox="1">
            <a:spLocks/>
          </p:cNvSpPr>
          <p:nvPr userDrawn="1"/>
        </p:nvSpPr>
        <p:spPr>
          <a:xfrm>
            <a:off x="10814484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449FA-B2EA-6960-714F-537612AF88D8}"/>
              </a:ext>
            </a:extLst>
          </p:cNvPr>
          <p:cNvSpPr/>
          <p:nvPr userDrawn="1"/>
        </p:nvSpPr>
        <p:spPr>
          <a:xfrm>
            <a:off x="7037046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4238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092A-9729-14E4-06DE-CA36EF6B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994F-DFAC-BAAC-8D94-E81BDA270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0C42F-5220-8248-F080-21B73311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8ED3-DE1B-5FDE-0488-A40B17C7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E884-087B-8012-4E49-26BBF1D0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15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E8EC31-4FB5-9636-3D32-885D0AC803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818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73C2A-04EA-610D-6C45-F03C5C7243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6179" y="2597726"/>
            <a:ext cx="1662548" cy="166254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916F301-B847-3D0B-D5F6-C30AAF762930}"/>
              </a:ext>
            </a:extLst>
          </p:cNvPr>
          <p:cNvGrpSpPr/>
          <p:nvPr userDrawn="1"/>
        </p:nvGrpSpPr>
        <p:grpSpPr>
          <a:xfrm>
            <a:off x="4285324" y="5134130"/>
            <a:ext cx="3516896" cy="637995"/>
            <a:chOff x="6972715" y="7225259"/>
            <a:chExt cx="3893373" cy="93572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199947-A7FA-A1E5-0DA4-2EFB926A8D68}"/>
                </a:ext>
              </a:extLst>
            </p:cNvPr>
            <p:cNvSpPr txBox="1"/>
            <p:nvPr userDrawn="1"/>
          </p:nvSpPr>
          <p:spPr>
            <a:xfrm>
              <a:off x="6972715" y="7225259"/>
              <a:ext cx="3861776" cy="935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73" b="1" i="0" u="none" strike="noStrike">
                  <a:solidFill>
                    <a:schemeClr val="accent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Focused. Forward. Together.</a:t>
              </a:r>
              <a:endParaRPr lang="en-US" sz="1773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42A0D5F-04E5-EE68-43C4-57DE6FDA9FEF}"/>
                </a:ext>
              </a:extLst>
            </p:cNvPr>
            <p:cNvSpPr txBox="1"/>
            <p:nvPr userDrawn="1"/>
          </p:nvSpPr>
          <p:spPr>
            <a:xfrm>
              <a:off x="10413831" y="7329064"/>
              <a:ext cx="452257" cy="258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5" b="0" i="0" u="none" strike="noStrike">
                  <a:solidFill>
                    <a:schemeClr val="accent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TM</a:t>
              </a:r>
              <a:endParaRPr lang="en-US" sz="545" b="0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5226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02D837B3-E30D-FC9F-E15B-E975373CA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CFEEE1A-57B5-7E0A-62C6-C2C1842A5A3E}"/>
              </a:ext>
            </a:extLst>
          </p:cNvPr>
          <p:cNvSpPr txBox="1">
            <a:spLocks/>
          </p:cNvSpPr>
          <p:nvPr userDrawn="1"/>
        </p:nvSpPr>
        <p:spPr>
          <a:xfrm>
            <a:off x="1042179" y="6290248"/>
            <a:ext cx="1629186" cy="3428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accent1"/>
                </a:solidFill>
                <a:latin typeface="Public Sans Medium" pitchFamily="2" charset="77"/>
                <a:ea typeface="+mj-ea"/>
                <a:cs typeface="+mj-cs"/>
              </a:defRPr>
            </a:lvl1pPr>
          </a:lstStyle>
          <a:p>
            <a:r>
              <a:rPr lang="en-US" sz="1500" b="1" i="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acr.org</a:t>
            </a:r>
            <a:endParaRPr lang="en-US" sz="1500" b="1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FA901-8075-489A-0CF1-59300880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8" y="2986637"/>
            <a:ext cx="7458994" cy="682547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CD031750-EAD7-FB83-F1F8-EC316CE9B1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651" y="3853296"/>
            <a:ext cx="7458725" cy="11040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FontTx/>
              <a:buNone/>
              <a:defRPr b="0" i="0">
                <a:solidFill>
                  <a:schemeClr val="bg1"/>
                </a:solidFill>
                <a:latin typeface="+mj-lt"/>
              </a:defRPr>
            </a:lvl2pPr>
            <a:lvl3pPr marL="623438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3pPr>
            <a:lvl4pPr marL="935157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4pPr>
            <a:lvl5pPr marL="1246876" indent="0">
              <a:buFontTx/>
              <a:buNone/>
              <a:defRPr b="0" i="0">
                <a:solidFill>
                  <a:schemeClr val="bg1"/>
                </a:solidFill>
                <a:latin typeface="Public Sa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1089AB-67E5-770A-54F1-C6561F5250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7648" y="714255"/>
            <a:ext cx="3626313" cy="9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2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14A334-EF03-C671-8D4D-51BFE5D776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1BE49E-241B-D368-1357-7BD70255D7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77CD5A-EFDF-80AF-1258-8820BB5F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Google Shape;112;p28">
            <a:extLst>
              <a:ext uri="{FF2B5EF4-FFF2-40B4-BE49-F238E27FC236}">
                <a16:creationId xmlns:a16="http://schemas.microsoft.com/office/drawing/2014/main" id="{F60145DB-B6C3-56AD-F333-D230633ADB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7952" y="1229964"/>
            <a:ext cx="10516000" cy="5107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1719" lvl="0" indent="-277084" algn="l" rtl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2800"/>
              <a:buChar char="•"/>
              <a:defRPr sz="1636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3438" lvl="1" indent="-283145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940"/>
              <a:buChar char="&gt;"/>
              <a:defRPr/>
            </a:lvl2pPr>
            <a:lvl3pPr marL="935157" lvl="2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3pPr>
            <a:lvl4pPr marL="1246876" lvl="3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4pPr>
            <a:lvl5pPr marL="1558595" lvl="4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5pPr>
            <a:lvl6pPr marL="1870314" lvl="5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6pPr>
            <a:lvl7pPr marL="2182033" lvl="6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7pPr>
            <a:lvl8pPr marL="2493752" lvl="7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8pPr>
            <a:lvl9pPr marL="2805471" lvl="8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9pPr>
          </a:lstStyle>
          <a:p>
            <a:endParaRPr dirty="0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4C49BFAB-17BA-D3B3-CFC8-C8909FF81541}"/>
              </a:ext>
            </a:extLst>
          </p:cNvPr>
          <p:cNvSpPr txBox="1">
            <a:spLocks/>
          </p:cNvSpPr>
          <p:nvPr userDrawn="1"/>
        </p:nvSpPr>
        <p:spPr>
          <a:xfrm>
            <a:off x="11131320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3A765-0440-CCAF-8F24-E7D415DD2AE4}"/>
              </a:ext>
            </a:extLst>
          </p:cNvPr>
          <p:cNvSpPr/>
          <p:nvPr userDrawn="1"/>
        </p:nvSpPr>
        <p:spPr>
          <a:xfrm>
            <a:off x="7353883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323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06240-8E6A-8B8B-FFB2-7CAEA4CC5C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8401" y="2691896"/>
            <a:ext cx="6647578" cy="7371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73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C56C6-3F6E-E926-48F0-E9CDD16593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AFD506-18E0-FAF6-E3C8-9B92863EBFF4}"/>
              </a:ext>
            </a:extLst>
          </p:cNvPr>
          <p:cNvSpPr txBox="1"/>
          <p:nvPr userDrawn="1"/>
        </p:nvSpPr>
        <p:spPr>
          <a:xfrm>
            <a:off x="1801091" y="2909455"/>
            <a:ext cx="0" cy="0"/>
          </a:xfrm>
          <a:prstGeom prst="rect">
            <a:avLst/>
          </a:prstGeom>
          <a:solidFill>
            <a:srgbClr val="FF00DF"/>
          </a:solidFill>
        </p:spPr>
        <p:txBody>
          <a:bodyPr wrap="none" rtlCol="0">
            <a:noAutofit/>
          </a:bodyPr>
          <a:lstStyle/>
          <a:p>
            <a:pPr algn="l"/>
            <a:endParaRPr lang="en-US" sz="818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43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EA6E-0981-A3D8-1BA2-B8EB6D54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67" y="323883"/>
            <a:ext cx="10516466" cy="1325923"/>
          </a:xfrm>
          <a:prstGeom prst="rect">
            <a:avLst/>
          </a:prstGeom>
        </p:spPr>
        <p:txBody>
          <a:bodyPr/>
          <a:lstStyle>
            <a:lvl1pPr>
              <a:defRPr sz="2454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9FB4D-8E4F-E172-CD69-949CF5F0A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48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84AD-3B90-49EF-B00A-EFD9C7B4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89D13-7127-A54F-9671-35D2A8DA0F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944592"/>
            <a:ext cx="10515600" cy="31172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36" b="0" i="0">
                <a:solidFill>
                  <a:srgbClr val="3F404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11719" indent="0">
              <a:buNone/>
              <a:defRPr/>
            </a:lvl2pPr>
            <a:lvl3pPr marL="623438" indent="0">
              <a:buNone/>
              <a:defRPr/>
            </a:lvl3pPr>
            <a:lvl4pPr marL="935157" indent="0">
              <a:buNone/>
              <a:defRPr/>
            </a:lvl4pPr>
            <a:lvl5pPr marL="1246876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7EC51-AA15-5CA4-AA92-CE93B5E0DA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3099" y="303442"/>
            <a:ext cx="447062" cy="4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0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84AD-3B90-49EF-B00A-EFD9C7B4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088"/>
            <a:ext cx="10515600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863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A12813-0744-4AE3-DB1E-6D1280CCA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" r="293"/>
          <a:stretch/>
        </p:blipFill>
        <p:spPr>
          <a:xfrm>
            <a:off x="-10220" y="-30661"/>
            <a:ext cx="12202220" cy="69042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827BE7-2762-1D78-6268-60BC24234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448" y="1272762"/>
            <a:ext cx="8626045" cy="614284"/>
          </a:xfrm>
          <a:prstGeom prst="rect">
            <a:avLst/>
          </a:prstGeom>
        </p:spPr>
        <p:txBody>
          <a:bodyPr/>
          <a:lstStyle>
            <a:lvl1pPr>
              <a:defRPr sz="2454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570964-0334-36EC-CF8A-251113B0334B}"/>
              </a:ext>
            </a:extLst>
          </p:cNvPr>
          <p:cNvSpPr txBox="1">
            <a:spLocks/>
          </p:cNvSpPr>
          <p:nvPr userDrawn="1"/>
        </p:nvSpPr>
        <p:spPr>
          <a:xfrm>
            <a:off x="1625183" y="2741548"/>
            <a:ext cx="7583547" cy="3277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>
                <a:solidFill>
                  <a:schemeClr val="accent1"/>
                </a:solidFill>
                <a:latin typeface="Public Sans Medium" pitchFamily="2" charset="77"/>
                <a:ea typeface="+mj-ea"/>
                <a:cs typeface="+mj-cs"/>
              </a:defRPr>
            </a:lvl1pPr>
          </a:lstStyle>
          <a:p>
            <a:r>
              <a:rPr lang="en-US" sz="1636" dirty="0">
                <a:solidFill>
                  <a:schemeClr val="accent2"/>
                </a:solidFill>
              </a:rPr>
              <a:t>Click to edit Master title style</a:t>
            </a:r>
          </a:p>
        </p:txBody>
      </p:sp>
      <p:sp>
        <p:nvSpPr>
          <p:cNvPr id="2" name="Google Shape;112;p28">
            <a:extLst>
              <a:ext uri="{FF2B5EF4-FFF2-40B4-BE49-F238E27FC236}">
                <a16:creationId xmlns:a16="http://schemas.microsoft.com/office/drawing/2014/main" id="{037D0437-7D94-6B06-DF65-46DBDD6517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59449" y="2015615"/>
            <a:ext cx="8626045" cy="373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1719" lvl="0" indent="-277084" algn="l" rtl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2800"/>
              <a:buChar char="•"/>
              <a:defRPr sz="1636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3438" lvl="1" indent="-283145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940"/>
              <a:buChar char="&gt;"/>
              <a:defRPr/>
            </a:lvl2pPr>
            <a:lvl3pPr marL="935157" lvl="2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3pPr>
            <a:lvl4pPr marL="1246876" lvl="3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4pPr>
            <a:lvl5pPr marL="1558595" lvl="4" indent="-277084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2800"/>
              <a:buChar char="•"/>
              <a:defRPr/>
            </a:lvl5pPr>
            <a:lvl6pPr marL="1870314" lvl="5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6pPr>
            <a:lvl7pPr marL="2182033" lvl="6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7pPr>
            <a:lvl8pPr marL="2493752" lvl="7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8pPr>
            <a:lvl9pPr marL="2805471" lvl="8" indent="-242231" algn="l" rtl="0">
              <a:lnSpc>
                <a:spcPct val="90000"/>
              </a:lnSpc>
              <a:spcBef>
                <a:spcPts val="378"/>
              </a:spcBef>
              <a:spcAft>
                <a:spcPts val="0"/>
              </a:spcAft>
              <a:buSzPts val="1995"/>
              <a:buChar char="•"/>
              <a:defRPr/>
            </a:lvl9pPr>
          </a:lstStyle>
          <a:p>
            <a:endParaRPr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BDDDFE5D-91F3-C29E-0F02-55A109AE14E0}"/>
              </a:ext>
            </a:extLst>
          </p:cNvPr>
          <p:cNvSpPr txBox="1">
            <a:spLocks/>
          </p:cNvSpPr>
          <p:nvPr userDrawn="1"/>
        </p:nvSpPr>
        <p:spPr>
          <a:xfrm>
            <a:off x="10814484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449FA-B2EA-6960-714F-537612AF88D8}"/>
              </a:ext>
            </a:extLst>
          </p:cNvPr>
          <p:cNvSpPr/>
          <p:nvPr userDrawn="1"/>
        </p:nvSpPr>
        <p:spPr>
          <a:xfrm>
            <a:off x="7037046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62685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E8EC31-4FB5-9636-3D32-885D0AC803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818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73C2A-04EA-610D-6C45-F03C5C7243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6179" y="2597726"/>
            <a:ext cx="1662548" cy="166254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916F301-B847-3D0B-D5F6-C30AAF762930}"/>
              </a:ext>
            </a:extLst>
          </p:cNvPr>
          <p:cNvGrpSpPr/>
          <p:nvPr userDrawn="1"/>
        </p:nvGrpSpPr>
        <p:grpSpPr>
          <a:xfrm>
            <a:off x="4285324" y="5134130"/>
            <a:ext cx="3516896" cy="637995"/>
            <a:chOff x="6972715" y="7225259"/>
            <a:chExt cx="3893373" cy="93572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199947-A7FA-A1E5-0DA4-2EFB926A8D68}"/>
                </a:ext>
              </a:extLst>
            </p:cNvPr>
            <p:cNvSpPr txBox="1"/>
            <p:nvPr userDrawn="1"/>
          </p:nvSpPr>
          <p:spPr>
            <a:xfrm>
              <a:off x="6972715" y="7225259"/>
              <a:ext cx="3861776" cy="935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73" b="1" i="0" u="none" strike="noStrike" dirty="0">
                  <a:solidFill>
                    <a:schemeClr val="accent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Focused. Forward. Together.</a:t>
              </a:r>
              <a:endParaRPr lang="en-US" sz="1773" b="1" i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42A0D5F-04E5-EE68-43C4-57DE6FDA9FEF}"/>
                </a:ext>
              </a:extLst>
            </p:cNvPr>
            <p:cNvSpPr txBox="1"/>
            <p:nvPr userDrawn="1"/>
          </p:nvSpPr>
          <p:spPr>
            <a:xfrm>
              <a:off x="10413831" y="7329064"/>
              <a:ext cx="452257" cy="258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5" b="0" i="0" u="none" strike="noStrike" dirty="0">
                  <a:solidFill>
                    <a:schemeClr val="accent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TM</a:t>
              </a:r>
              <a:endParaRPr lang="en-US" sz="545" b="0" i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069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963C5-8B7C-4540-821B-B16C21AE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9BF0-F81D-41C6-956B-E764E66BD7B1}" type="datetime1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174C1-4791-4C4C-8532-2711BAF0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4C59E-AD00-9143-87F0-5082C69A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00E9-12DA-7D46-A64D-6B36E857C2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81925-1408-97CE-D21D-F6F303A39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FEE73-B1A8-1FCD-E7B5-43033465D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18CC3-8C0B-629C-D54E-1B50B0F2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3515D-B47B-E566-2361-DAB91684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747EC-3EE8-E4EE-2EDB-439D85CE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8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08BC-F97A-DF6D-EEB9-19397CBA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15E27-2C47-AAA4-AF76-582A12A3A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4E3F9-1093-7774-D0CD-851EF4A5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C5FF-2EE5-4DC1-9DDF-D257AE9B1D79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BD58-83C4-D8AF-A735-D0D35CDC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0EB9-A634-6B97-F47E-038EC0B9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98B2-7873-4C4C-B581-44479A2A2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71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25E6-9541-6AF6-D8D1-2F6B3856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AD29A-A602-B463-2BD9-17386CD8C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F5EF8-075D-2494-7B2D-AFF8D2827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13A57-2240-DB45-72A7-65095179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C9C1-EC0D-4989-AACE-1EE449E7A601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6665C-7624-703E-171D-8F1DFCAB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84BBF-4A2D-EC48-5CD8-D5F03FE2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98B2-7873-4C4C-B581-44479A2A2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33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8C42-A43B-2F48-6112-14264BF84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9FB7B-3AD0-2FB1-BD3C-25667EE10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56E37-0D4A-1829-CF70-F0077CA8E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28A4-9641-4846-992E-01A4E57CB2C9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6E0F9-B8A8-DAA0-852E-27A9C048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3802-256B-4056-BDC3-98742701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98B2-7873-4C4C-B581-44479A2A2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13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3962-5C0B-F642-8585-7A5CBE979EEA}" type="slidenum">
              <a:rPr lang="en-US" smtClean="0">
                <a:solidFill>
                  <a:srgbClr val="064469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06446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0286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3962-5C0B-F642-8585-7A5CBE979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0786-0A71-220E-01EC-C0E3FF2B8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0407B-5F03-1661-0BB2-998AE5DAE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EBC09-DB5C-91F1-F7A7-88683B590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31734-FA02-3670-9360-ECC287FB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A4B2E-037B-D9BA-5E4E-C3B85968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6E71B-2C90-6486-9D8C-D04DD4D6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1E05-99C2-9508-6AD1-AA1BFA9B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DA27A-1F3A-556E-A251-72B98D60E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DC8DE-84ED-0A58-C908-D35A0FF9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60006F-F7BF-FA1B-AAB3-B9E98EA91B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B064DC-A56A-020E-70F2-DE41B0750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F3DF-6155-9DF6-3E3A-AF914B05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1EFC5-EAB7-4AFD-C404-05349B45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A6657-73CD-F0CD-DB41-1FE2B1F9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0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29CC-7C73-DE7B-0BB7-7FFAC2F0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9E5B1-08CE-3B9D-3250-E699DA05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731C-6C8F-57DB-4405-C3B59783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51502-4907-EF6F-C609-D0078351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3C81B-D03D-7894-2E8D-DA195C08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E1D3A-0FCF-6988-2887-A4E2940D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89963-43F6-4D7F-A6B4-7CB1793E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2AB8-5B72-4A52-BD7D-7938BCD0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8EAF-39CA-1CC6-B2EE-4B2A1138A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E9143-E7FE-B927-D9EE-4FD62A830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4BE12-46F7-46E1-37A5-123B968F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B07E9-5415-02E2-8BF4-8349D99F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B0773-6FDC-6D9C-38B5-650AE13A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E753-067C-BA83-3634-BEABEDEE6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C7DE7-4B36-0271-D59A-40241CE5A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A424E-1289-91FC-728F-E661137F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4F825-AD5A-EF70-025A-86155F44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C2684-09BF-C1BE-82F2-AE662897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00CB6-74FA-F034-3677-899EF1EB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01FCE-3C6F-BC3A-10AA-A35507CC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4DAF9-640C-7A59-4AD4-B20F3AB31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2BFB8-A341-7688-9160-F49FC7B8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2125-7E68-4122-833E-A247AE68533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331E-99C7-6319-53BF-1241C9785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FC4A8-DF33-F37E-886F-535677C7E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E19A-B326-42DC-8443-3C15768A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4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803012E-19DC-B47C-204C-DC79ACF9CCE2}"/>
              </a:ext>
            </a:extLst>
          </p:cNvPr>
          <p:cNvSpPr txBox="1"/>
          <p:nvPr userDrawn="1"/>
        </p:nvSpPr>
        <p:spPr>
          <a:xfrm>
            <a:off x="6742411" y="4485220"/>
            <a:ext cx="317013" cy="1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DF0BF77-4B1B-A647-835B-7F4439FA735C}" type="slidenum">
              <a:rPr lang="en-US" sz="545" smtClean="0">
                <a:solidFill>
                  <a:schemeClr val="tx2">
                    <a:alpha val="55000"/>
                  </a:schemeClr>
                </a:solidFill>
              </a:rPr>
              <a:pPr algn="r"/>
              <a:t>‹#›</a:t>
            </a:fld>
            <a:endParaRPr lang="en-US" sz="545">
              <a:solidFill>
                <a:schemeClr val="tx2">
                  <a:alpha val="55000"/>
                </a:schemeClr>
              </a:solidFill>
            </a:endParaRP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DBE44169-C158-C7CA-475F-425CE1D35493}"/>
              </a:ext>
            </a:extLst>
          </p:cNvPr>
          <p:cNvSpPr txBox="1">
            <a:spLocks/>
          </p:cNvSpPr>
          <p:nvPr userDrawn="1"/>
        </p:nvSpPr>
        <p:spPr>
          <a:xfrm>
            <a:off x="11131320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6A6600-C5C8-D3B8-E666-05CCF46092F2}"/>
              </a:ext>
            </a:extLst>
          </p:cNvPr>
          <p:cNvSpPr/>
          <p:nvPr userDrawn="1"/>
        </p:nvSpPr>
        <p:spPr>
          <a:xfrm>
            <a:off x="7353883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8019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623438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59" indent="-155859" algn="l" defTabSz="623438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67578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779297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3pPr>
      <a:lvl4pPr marL="1091016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402735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4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73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92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11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9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8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7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6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95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14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33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52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803012E-19DC-B47C-204C-DC79ACF9CCE2}"/>
              </a:ext>
            </a:extLst>
          </p:cNvPr>
          <p:cNvSpPr txBox="1"/>
          <p:nvPr userDrawn="1"/>
        </p:nvSpPr>
        <p:spPr>
          <a:xfrm>
            <a:off x="6742411" y="4485220"/>
            <a:ext cx="317013" cy="1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DF0BF77-4B1B-A647-835B-7F4439FA735C}" type="slidenum">
              <a:rPr lang="en-US" sz="545" smtClean="0">
                <a:solidFill>
                  <a:schemeClr val="tx2">
                    <a:alpha val="55000"/>
                  </a:schemeClr>
                </a:solidFill>
              </a:rPr>
              <a:pPr algn="r"/>
              <a:t>‹#›</a:t>
            </a:fld>
            <a:endParaRPr lang="en-US" sz="545" dirty="0">
              <a:solidFill>
                <a:schemeClr val="tx2">
                  <a:alpha val="55000"/>
                </a:schemeClr>
              </a:solidFill>
            </a:endParaRP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DBE44169-C158-C7CA-475F-425CE1D35493}"/>
              </a:ext>
            </a:extLst>
          </p:cNvPr>
          <p:cNvSpPr txBox="1">
            <a:spLocks/>
          </p:cNvSpPr>
          <p:nvPr userDrawn="1"/>
        </p:nvSpPr>
        <p:spPr>
          <a:xfrm>
            <a:off x="11131320" y="6465137"/>
            <a:ext cx="717177" cy="311727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B78093-24C5-8447-934A-7E37BD6DAF23}" type="slidenum">
              <a:rPr lang="en-US" sz="682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682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6A6600-C5C8-D3B8-E666-05CCF46092F2}"/>
              </a:ext>
            </a:extLst>
          </p:cNvPr>
          <p:cNvSpPr/>
          <p:nvPr userDrawn="1"/>
        </p:nvSpPr>
        <p:spPr>
          <a:xfrm>
            <a:off x="7353883" y="6558319"/>
            <a:ext cx="4104084" cy="10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682" b="0" i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American College of Radiology® |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487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sldNum="0" hdr="0" ftr="0" dt="0"/>
  <p:txStyles>
    <p:titleStyle>
      <a:lvl1pPr algn="l" defTabSz="623438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59" indent="-155859" algn="l" defTabSz="623438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67578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779297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3pPr>
      <a:lvl4pPr marL="1091016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402735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4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73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92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11" indent="-155859" algn="l" defTabSz="62343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9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8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7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6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95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14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33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52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crconnectsupport.acr.org/support/solutions/articles/11000125087-installation-instruction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crconnectsupport.acr.org/support/solutions/articles/11000118153-activating-dir-link-on-acr-connect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rconnectsupport.acr.org/support/solutions/articles/11000125087-installation-instructions" TargetMode="External"/><Relationship Id="rId2" Type="http://schemas.openxmlformats.org/officeDocument/2006/relationships/hyperlink" Target="https://acrconnectsupport.acr.org/support/hom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687D-8050-A137-8289-8B0B243E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 LINK on ACR Connect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B63D5-6262-6DA8-CC0E-2E87568F53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System Overview and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364517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กลุ่ม 73"/>
          <p:cNvGrpSpPr/>
          <p:nvPr/>
        </p:nvGrpSpPr>
        <p:grpSpPr>
          <a:xfrm>
            <a:off x="750901" y="4061598"/>
            <a:ext cx="3584575" cy="879475"/>
            <a:chOff x="4389438" y="2971800"/>
            <a:chExt cx="7169150" cy="1758950"/>
          </a:xfrm>
        </p:grpSpPr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4389438" y="2971800"/>
              <a:ext cx="7169150" cy="17589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24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992306" y="3466728"/>
              <a:ext cx="5483732" cy="6771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Black" charset="0"/>
                  <a:ea typeface="Lato Black" charset="0"/>
                  <a:cs typeface="Lato Black" charset="0"/>
                </a:rPr>
                <a:t>COLLABORATION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endParaRPr>
            </a:p>
          </p:txBody>
        </p:sp>
      </p:grpSp>
      <p:grpSp>
        <p:nvGrpSpPr>
          <p:cNvPr id="69" name="กลุ่ม 68"/>
          <p:cNvGrpSpPr/>
          <p:nvPr/>
        </p:nvGrpSpPr>
        <p:grpSpPr>
          <a:xfrm>
            <a:off x="8054809" y="4058146"/>
            <a:ext cx="3584575" cy="879475"/>
            <a:chOff x="4389438" y="2971800"/>
            <a:chExt cx="7169150" cy="1758950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4389438" y="2971800"/>
              <a:ext cx="7169150" cy="1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24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10942" y="3466728"/>
              <a:ext cx="4691954" cy="6771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  <a:sym typeface="Wingdings" pitchFamily="2" charset="2"/>
                </a:rPr>
                <a:t>SUPPORT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76" name="กลุ่ม 75"/>
          <p:cNvGrpSpPr/>
          <p:nvPr/>
        </p:nvGrpSpPr>
        <p:grpSpPr>
          <a:xfrm>
            <a:off x="756739" y="1951050"/>
            <a:ext cx="3584575" cy="879475"/>
            <a:chOff x="4389438" y="2971800"/>
            <a:chExt cx="7169150" cy="1758950"/>
          </a:xfrm>
        </p:grpSpPr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4389438" y="2971800"/>
              <a:ext cx="7169150" cy="17589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24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934" y="3466728"/>
              <a:ext cx="5483732" cy="6771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  <a:sym typeface="Wingdings" pitchFamily="2" charset="2"/>
                </a:rPr>
                <a:t>What is  ACR Connect?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96" name="กลุ่ม 95"/>
          <p:cNvGrpSpPr/>
          <p:nvPr/>
        </p:nvGrpSpPr>
        <p:grpSpPr>
          <a:xfrm>
            <a:off x="4400866" y="4048882"/>
            <a:ext cx="3567907" cy="879475"/>
            <a:chOff x="4389438" y="7766050"/>
            <a:chExt cx="7135813" cy="1758950"/>
          </a:xfrm>
        </p:grpSpPr>
        <p:sp>
          <p:nvSpPr>
            <p:cNvPr id="97" name="Rectangle 8"/>
            <p:cNvSpPr>
              <a:spLocks noChangeArrowheads="1"/>
            </p:cNvSpPr>
            <p:nvPr/>
          </p:nvSpPr>
          <p:spPr bwMode="auto">
            <a:xfrm>
              <a:off x="4389438" y="7766050"/>
              <a:ext cx="7135813" cy="17589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24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36190" y="8228116"/>
              <a:ext cx="5483731" cy="6771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Black" charset="0"/>
                  <a:ea typeface="Lato Black" charset="0"/>
                  <a:cs typeface="Lato Black" charset="0"/>
                </a:rPr>
                <a:t>SYSTEMS INTEGRATION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endParaRPr>
            </a:p>
          </p:txBody>
        </p:sp>
      </p:grpSp>
      <p:grpSp>
        <p:nvGrpSpPr>
          <p:cNvPr id="101" name="กลุ่ม 100"/>
          <p:cNvGrpSpPr/>
          <p:nvPr/>
        </p:nvGrpSpPr>
        <p:grpSpPr>
          <a:xfrm>
            <a:off x="8089048" y="1965642"/>
            <a:ext cx="3567907" cy="879475"/>
            <a:chOff x="4389438" y="7766050"/>
            <a:chExt cx="7135813" cy="1758950"/>
          </a:xfrm>
        </p:grpSpPr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4389438" y="7766050"/>
              <a:ext cx="7135813" cy="17589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824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968612" y="7981896"/>
              <a:ext cx="5483731" cy="1169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8379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Black" charset="0"/>
                  <a:ea typeface="Lato Black" charset="0"/>
                  <a:cs typeface="Lato Black" charset="0"/>
                </a:rPr>
                <a:t>EXPANDABLE INFRASTRUCTURE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endParaRPr>
            </a:p>
          </p:txBody>
        </p:sp>
      </p:grpSp>
      <p:sp>
        <p:nvSpPr>
          <p:cNvPr id="105" name="TextBox 30"/>
          <p:cNvSpPr txBox="1">
            <a:spLocks noChangeArrowheads="1"/>
          </p:cNvSpPr>
          <p:nvPr/>
        </p:nvSpPr>
        <p:spPr bwMode="auto">
          <a:xfrm>
            <a:off x="737864" y="4959151"/>
            <a:ext cx="356790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marL="0" marR="0" lvl="0" indent="-192881" algn="l" defTabSz="342892" rtl="0" eaLnBrk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API-based, standards-friendly platform promoting integration, collaboration, customization.</a:t>
            </a:r>
          </a:p>
        </p:txBody>
      </p:sp>
      <p:sp>
        <p:nvSpPr>
          <p:cNvPr id="115" name="TextBox 30"/>
          <p:cNvSpPr txBox="1">
            <a:spLocks noChangeArrowheads="1"/>
          </p:cNvSpPr>
          <p:nvPr/>
        </p:nvSpPr>
        <p:spPr bwMode="auto">
          <a:xfrm>
            <a:off x="4480372" y="2868792"/>
            <a:ext cx="36086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defTabSz="457189">
              <a:lnSpc>
                <a:spcPts val="1800"/>
              </a:lnSpc>
              <a:defRPr/>
            </a:pPr>
            <a:r>
              <a:rPr lang="en-US" sz="160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Container-based, cloud-native solution supported by either on-prem or cloud-based Window Server OS</a:t>
            </a:r>
          </a:p>
        </p:txBody>
      </p:sp>
      <p:sp>
        <p:nvSpPr>
          <p:cNvPr id="116" name="TextBox 30"/>
          <p:cNvSpPr txBox="1">
            <a:spLocks noChangeArrowheads="1"/>
          </p:cNvSpPr>
          <p:nvPr/>
        </p:nvSpPr>
        <p:spPr bwMode="auto">
          <a:xfrm>
            <a:off x="756739" y="2853137"/>
            <a:ext cx="35679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marL="0" marR="0" lvl="0" indent="0" algn="l" defTabSz="457189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ACR Connect is next generation TRIAD advancing the technology and supporting multiple business apps on the same platform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7" name="TextBox 30"/>
          <p:cNvSpPr txBox="1">
            <a:spLocks noChangeArrowheads="1"/>
          </p:cNvSpPr>
          <p:nvPr/>
        </p:nvSpPr>
        <p:spPr bwMode="auto">
          <a:xfrm>
            <a:off x="4400865" y="4941073"/>
            <a:ext cx="356790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lvl="0" defTabSz="837901" eaLnBrk="1" hangingPunct="1">
              <a:lnSpc>
                <a:spcPts val="1800"/>
              </a:lnSpc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Integration with local PACS system, local medical devices, Radiation Dose Monitoring Systems, EMR, EHR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8" name="TextBox 30"/>
          <p:cNvSpPr txBox="1">
            <a:spLocks noChangeArrowheads="1"/>
          </p:cNvSpPr>
          <p:nvPr/>
        </p:nvSpPr>
        <p:spPr bwMode="auto">
          <a:xfrm>
            <a:off x="8030954" y="4904574"/>
            <a:ext cx="35679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marL="0" marR="0" lvl="0" indent="0" algn="l" defTabSz="837901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Installation with trained technical team. On-going support during regular ACR business hours with dedicated team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9" name="TextBox 30"/>
          <p:cNvSpPr txBox="1">
            <a:spLocks noChangeArrowheads="1"/>
          </p:cNvSpPr>
          <p:nvPr/>
        </p:nvSpPr>
        <p:spPr bwMode="auto">
          <a:xfrm>
            <a:off x="8089047" y="2857833"/>
            <a:ext cx="35679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marL="0" marR="0" lvl="0" indent="0" algn="l" defTabSz="837901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Utilizes an extensible “app model” for development of new initiatives and capabilities for long-term sustainability.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5C9704-C2FF-2D6E-5B67-A390353F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021"/>
            <a:ext cx="10515600" cy="614284"/>
          </a:xfrm>
        </p:spPr>
        <p:txBody>
          <a:bodyPr/>
          <a:lstStyle/>
          <a:p>
            <a:r>
              <a:rPr lang="en-US" sz="3200"/>
              <a:t>ACR Connect Overview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2759876-5789-DDBC-D752-CDAEEC9B83BA}"/>
              </a:ext>
            </a:extLst>
          </p:cNvPr>
          <p:cNvGrpSpPr/>
          <p:nvPr/>
        </p:nvGrpSpPr>
        <p:grpSpPr>
          <a:xfrm>
            <a:off x="4490359" y="1966951"/>
            <a:ext cx="3567907" cy="909971"/>
            <a:chOff x="737349" y="1986312"/>
            <a:chExt cx="3567907" cy="866759"/>
          </a:xfrm>
        </p:grpSpPr>
        <p:sp>
          <p:nvSpPr>
            <p:cNvPr id="4" name="Rectangle 8">
              <a:extLst>
                <a:ext uri="{FF2B5EF4-FFF2-40B4-BE49-F238E27FC236}">
                  <a16:creationId xmlns:a16="http://schemas.microsoft.com/office/drawing/2014/main" id="{8717909C-135F-74F7-7014-23BD9375D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349" y="1986312"/>
              <a:ext cx="3567907" cy="8667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824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C6EEA32-2040-AB18-C128-DCAE46209526}"/>
                </a:ext>
              </a:extLst>
            </p:cNvPr>
            <p:cNvSpPr txBox="1"/>
            <p:nvPr/>
          </p:nvSpPr>
          <p:spPr>
            <a:xfrm>
              <a:off x="1510725" y="2212667"/>
              <a:ext cx="2741866" cy="32247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rPr>
                <a:t>LOCAL SETUP </a:t>
              </a:r>
              <a:endParaRPr lang="en-US" sz="1200" b="1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48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CRConnect_320">
            <a:extLst>
              <a:ext uri="{FF2B5EF4-FFF2-40B4-BE49-F238E27FC236}">
                <a16:creationId xmlns:a16="http://schemas.microsoft.com/office/drawing/2014/main" id="{754FA6E0-6E84-469B-A664-FA2A25C02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42" y="3784389"/>
            <a:ext cx="2788565" cy="88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CT Scan icon | CT Scan icons PNG, ICO or ICNS">
            <a:extLst>
              <a:ext uri="{FF2B5EF4-FFF2-40B4-BE49-F238E27FC236}">
                <a16:creationId xmlns:a16="http://schemas.microsoft.com/office/drawing/2014/main" id="{1243B4F8-D3C2-47B7-853E-6AC05BA23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1" y="2933972"/>
            <a:ext cx="433784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gistration documents">
            <a:extLst>
              <a:ext uri="{FF2B5EF4-FFF2-40B4-BE49-F238E27FC236}">
                <a16:creationId xmlns:a16="http://schemas.microsoft.com/office/drawing/2014/main" id="{6C8586FC-C82E-4122-9D62-E7F82562C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33" y="2489496"/>
            <a:ext cx="1659056" cy="131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985EAB-F666-4BDB-810F-D84367270B5D}"/>
              </a:ext>
            </a:extLst>
          </p:cNvPr>
          <p:cNvSpPr txBox="1">
            <a:spLocks noChangeAspect="1"/>
          </p:cNvSpPr>
          <p:nvPr/>
        </p:nvSpPr>
        <p:spPr>
          <a:xfrm>
            <a:off x="1487355" y="3100474"/>
            <a:ext cx="6662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/>
              <a:t>*RDMS</a:t>
            </a:r>
            <a:endParaRPr lang="en-US" sz="1400" b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F07D91-216D-477A-9822-D62250A7DBD3}"/>
              </a:ext>
            </a:extLst>
          </p:cNvPr>
          <p:cNvCxnSpPr>
            <a:cxnSpLocks/>
          </p:cNvCxnSpPr>
          <p:nvPr/>
        </p:nvCxnSpPr>
        <p:spPr>
          <a:xfrm flipV="1">
            <a:off x="804339" y="3591816"/>
            <a:ext cx="0" cy="322248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CAEB3F-5D5D-4C5F-954D-0BBE660B36CE}"/>
              </a:ext>
            </a:extLst>
          </p:cNvPr>
          <p:cNvCxnSpPr>
            <a:cxnSpLocks/>
          </p:cNvCxnSpPr>
          <p:nvPr/>
        </p:nvCxnSpPr>
        <p:spPr>
          <a:xfrm flipV="1">
            <a:off x="1685849" y="3591816"/>
            <a:ext cx="0" cy="322248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5084926-6378-4F2C-BFCD-A9D4C16125AF}"/>
              </a:ext>
            </a:extLst>
          </p:cNvPr>
          <p:cNvSpPr txBox="1"/>
          <p:nvPr/>
        </p:nvSpPr>
        <p:spPr>
          <a:xfrm>
            <a:off x="228202" y="891386"/>
            <a:ext cx="2547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Clinical / Imaging Facility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813A2B-0EC2-4AB9-8306-D69723F64AC1}"/>
              </a:ext>
            </a:extLst>
          </p:cNvPr>
          <p:cNvSpPr txBox="1"/>
          <p:nvPr/>
        </p:nvSpPr>
        <p:spPr>
          <a:xfrm>
            <a:off x="4549374" y="849815"/>
            <a:ext cx="3581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Quality Registries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D881C1-8032-4284-A81B-3041AFCD9F4A}"/>
              </a:ext>
            </a:extLst>
          </p:cNvPr>
          <p:cNvSpPr txBox="1"/>
          <p:nvPr/>
        </p:nvSpPr>
        <p:spPr>
          <a:xfrm>
            <a:off x="9779309" y="901775"/>
            <a:ext cx="1389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Facility Access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6C712F2-C210-4197-9252-A238D2AD46D6}"/>
              </a:ext>
            </a:extLst>
          </p:cNvPr>
          <p:cNvSpPr/>
          <p:nvPr/>
        </p:nvSpPr>
        <p:spPr>
          <a:xfrm>
            <a:off x="3931489" y="2851810"/>
            <a:ext cx="653381" cy="880141"/>
          </a:xfrm>
          <a:prstGeom prst="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0F2CD-0AA4-4C75-A25D-1649161B267D}"/>
              </a:ext>
            </a:extLst>
          </p:cNvPr>
          <p:cNvSpPr txBox="1"/>
          <p:nvPr/>
        </p:nvSpPr>
        <p:spPr>
          <a:xfrm>
            <a:off x="1450455" y="4401837"/>
            <a:ext cx="31662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/>
              <a:t>De-ID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/>
              <a:t>SOP Instance Validation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/>
              <a:t>Patient ID Mapping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/>
              <a:t>Scanner Mapping</a:t>
            </a:r>
          </a:p>
          <a:p>
            <a:r>
              <a:rPr lang="en-US" sz="1600"/>
              <a:t>*Radiation Dose Monitoring System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A082C0F-3AD5-4918-A4B0-2C192094206F}"/>
              </a:ext>
            </a:extLst>
          </p:cNvPr>
          <p:cNvSpPr txBox="1"/>
          <p:nvPr/>
        </p:nvSpPr>
        <p:spPr>
          <a:xfrm>
            <a:off x="5620613" y="4057154"/>
            <a:ext cx="2026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Data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Exam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Report Generation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D3A568-1204-4146-9CA5-F45B689FE321}"/>
              </a:ext>
            </a:extLst>
          </p:cNvPr>
          <p:cNvSpPr txBox="1"/>
          <p:nvPr/>
        </p:nvSpPr>
        <p:spPr>
          <a:xfrm>
            <a:off x="3691845" y="382855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Upload</a:t>
            </a:r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3D7919EA-753C-4622-A164-C4CDBE217932}"/>
              </a:ext>
            </a:extLst>
          </p:cNvPr>
          <p:cNvSpPr/>
          <p:nvPr/>
        </p:nvSpPr>
        <p:spPr>
          <a:xfrm>
            <a:off x="8843882" y="2862386"/>
            <a:ext cx="653381" cy="880141"/>
          </a:xfrm>
          <a:prstGeom prst="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7132D0-4BC0-4F9A-9BB9-F06B83D52135}"/>
              </a:ext>
            </a:extLst>
          </p:cNvPr>
          <p:cNvSpPr txBox="1"/>
          <p:nvPr/>
        </p:nvSpPr>
        <p:spPr>
          <a:xfrm>
            <a:off x="8817182" y="3832647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Access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BDD0BC9-DFF9-4540-8DE4-291B9DBF257C}"/>
              </a:ext>
            </a:extLst>
          </p:cNvPr>
          <p:cNvSpPr/>
          <p:nvPr/>
        </p:nvSpPr>
        <p:spPr>
          <a:xfrm>
            <a:off x="5118374" y="1457945"/>
            <a:ext cx="3371523" cy="50382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7" name="Cylinder 46">
            <a:extLst>
              <a:ext uri="{FF2B5EF4-FFF2-40B4-BE49-F238E27FC236}">
                <a16:creationId xmlns:a16="http://schemas.microsoft.com/office/drawing/2014/main" id="{00861294-710B-45A3-8BA5-C5604496D490}"/>
              </a:ext>
            </a:extLst>
          </p:cNvPr>
          <p:cNvSpPr/>
          <p:nvPr/>
        </p:nvSpPr>
        <p:spPr>
          <a:xfrm>
            <a:off x="6365620" y="1834460"/>
            <a:ext cx="1212037" cy="929671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Limited</a:t>
            </a:r>
          </a:p>
          <a:p>
            <a:pPr algn="ctr"/>
            <a:r>
              <a:rPr lang="en-US"/>
              <a:t>Data</a:t>
            </a:r>
          </a:p>
        </p:txBody>
      </p:sp>
      <p:sp>
        <p:nvSpPr>
          <p:cNvPr id="71" name="Cylinder 70">
            <a:extLst>
              <a:ext uri="{FF2B5EF4-FFF2-40B4-BE49-F238E27FC236}">
                <a16:creationId xmlns:a16="http://schemas.microsoft.com/office/drawing/2014/main" id="{49A3325C-3356-41DD-BB85-E2178588172F}"/>
              </a:ext>
            </a:extLst>
          </p:cNvPr>
          <p:cNvSpPr/>
          <p:nvPr/>
        </p:nvSpPr>
        <p:spPr>
          <a:xfrm>
            <a:off x="6518020" y="1986860"/>
            <a:ext cx="1212037" cy="929671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Limited</a:t>
            </a:r>
          </a:p>
          <a:p>
            <a:pPr algn="ctr"/>
            <a:r>
              <a:rPr lang="en-US"/>
              <a:t>Data</a:t>
            </a:r>
          </a:p>
        </p:txBody>
      </p:sp>
      <p:sp>
        <p:nvSpPr>
          <p:cNvPr id="72" name="Cylinder 71">
            <a:extLst>
              <a:ext uri="{FF2B5EF4-FFF2-40B4-BE49-F238E27FC236}">
                <a16:creationId xmlns:a16="http://schemas.microsoft.com/office/drawing/2014/main" id="{4B8329AD-CBFD-4EE6-BAF7-B0A1A4ACFA8D}"/>
              </a:ext>
            </a:extLst>
          </p:cNvPr>
          <p:cNvSpPr/>
          <p:nvPr/>
        </p:nvSpPr>
        <p:spPr>
          <a:xfrm>
            <a:off x="6764384" y="2143204"/>
            <a:ext cx="1212037" cy="929671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NRDR Registries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BD9638B-FE7C-4BEE-B721-B5159665BCDE}"/>
              </a:ext>
            </a:extLst>
          </p:cNvPr>
          <p:cNvSpPr txBox="1"/>
          <p:nvPr/>
        </p:nvSpPr>
        <p:spPr>
          <a:xfrm>
            <a:off x="10494312" y="2372742"/>
            <a:ext cx="523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ACR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4980BE-25DB-41ED-92CE-F2225D224398}"/>
              </a:ext>
            </a:extLst>
          </p:cNvPr>
          <p:cNvSpPr txBox="1"/>
          <p:nvPr/>
        </p:nvSpPr>
        <p:spPr>
          <a:xfrm>
            <a:off x="9862754" y="2933971"/>
            <a:ext cx="212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NRDR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User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Billing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B18E82-003F-5F2D-43FF-C0168372E294}"/>
              </a:ext>
            </a:extLst>
          </p:cNvPr>
          <p:cNvSpPr txBox="1"/>
          <p:nvPr/>
        </p:nvSpPr>
        <p:spPr>
          <a:xfrm>
            <a:off x="9862754" y="5286386"/>
            <a:ext cx="228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Public Repository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613CEE93-6F20-1119-412D-89367824C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82" y="1837740"/>
            <a:ext cx="1279906" cy="41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FC664A-2F9D-3976-AA3F-B6F303419B4A}"/>
              </a:ext>
            </a:extLst>
          </p:cNvPr>
          <p:cNvCxnSpPr>
            <a:cxnSpLocks/>
          </p:cNvCxnSpPr>
          <p:nvPr/>
        </p:nvCxnSpPr>
        <p:spPr>
          <a:xfrm flipV="1">
            <a:off x="799985" y="2450995"/>
            <a:ext cx="0" cy="322248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2F9BBF3-7AF0-1367-C575-73CB3C0351A4}"/>
              </a:ext>
            </a:extLst>
          </p:cNvPr>
          <p:cNvSpPr/>
          <p:nvPr/>
        </p:nvSpPr>
        <p:spPr>
          <a:xfrm>
            <a:off x="452162" y="4760004"/>
            <a:ext cx="914400" cy="599191"/>
          </a:xfrm>
          <a:prstGeom prst="roundRect">
            <a:avLst/>
          </a:prstGeom>
          <a:solidFill>
            <a:srgbClr val="0A4C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DIR Link</a:t>
            </a:r>
          </a:p>
          <a:p>
            <a:pPr algn="ctr"/>
            <a:endParaRPr lang="en-US" sz="12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416E96-FC0E-3057-84DE-95165E6B62FA}"/>
              </a:ext>
            </a:extLst>
          </p:cNvPr>
          <p:cNvSpPr txBox="1"/>
          <p:nvPr/>
        </p:nvSpPr>
        <p:spPr>
          <a:xfrm>
            <a:off x="355999" y="250142"/>
            <a:ext cx="953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ACR Connect + DIR Link Data Flow – Same as TRIAD Site Server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AD653B-1FC8-9C97-EDDA-556FB7618E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632" y="5757414"/>
            <a:ext cx="677057" cy="5604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94FD6E-2335-C5C2-54F5-46CC8FF394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96327" y="153354"/>
            <a:ext cx="562434" cy="4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กลุ่ม 52"/>
          <p:cNvGrpSpPr/>
          <p:nvPr/>
        </p:nvGrpSpPr>
        <p:grpSpPr>
          <a:xfrm>
            <a:off x="4809245" y="2249571"/>
            <a:ext cx="2582155" cy="2512930"/>
            <a:chOff x="9571037" y="4575341"/>
            <a:chExt cx="5164310" cy="5025859"/>
          </a:xfrm>
          <a:solidFill>
            <a:schemeClr val="accent3"/>
          </a:solidFill>
        </p:grpSpPr>
        <p:sp>
          <p:nvSpPr>
            <p:cNvPr id="147" name="Freeform 37"/>
            <p:cNvSpPr>
              <a:spLocks noChangeArrowheads="1"/>
            </p:cNvSpPr>
            <p:nvPr/>
          </p:nvSpPr>
          <p:spPr bwMode="auto">
            <a:xfrm flipH="1">
              <a:off x="14153886" y="6407289"/>
              <a:ext cx="581461" cy="1099328"/>
            </a:xfrm>
            <a:custGeom>
              <a:avLst/>
              <a:gdLst>
                <a:gd name="T0" fmla="*/ 221 w 231"/>
                <a:gd name="T1" fmla="*/ 399 h 435"/>
                <a:gd name="T2" fmla="*/ 221 w 231"/>
                <a:gd name="T3" fmla="*/ 399 h 435"/>
                <a:gd name="T4" fmla="*/ 221 w 231"/>
                <a:gd name="T5" fmla="*/ 426 h 435"/>
                <a:gd name="T6" fmla="*/ 204 w 231"/>
                <a:gd name="T7" fmla="*/ 426 h 435"/>
                <a:gd name="T8" fmla="*/ 9 w 231"/>
                <a:gd name="T9" fmla="*/ 230 h 435"/>
                <a:gd name="T10" fmla="*/ 9 w 231"/>
                <a:gd name="T11" fmla="*/ 204 h 435"/>
                <a:gd name="T12" fmla="*/ 204 w 231"/>
                <a:gd name="T13" fmla="*/ 9 h 435"/>
                <a:gd name="T14" fmla="*/ 221 w 231"/>
                <a:gd name="T15" fmla="*/ 9 h 435"/>
                <a:gd name="T16" fmla="*/ 221 w 231"/>
                <a:gd name="T17" fmla="*/ 36 h 435"/>
                <a:gd name="T18" fmla="*/ 44 w 231"/>
                <a:gd name="T19" fmla="*/ 213 h 435"/>
                <a:gd name="T20" fmla="*/ 221 w 231"/>
                <a:gd name="T21" fmla="*/ 39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435">
                  <a:moveTo>
                    <a:pt x="221" y="399"/>
                  </a:moveTo>
                  <a:lnTo>
                    <a:pt x="221" y="399"/>
                  </a:lnTo>
                  <a:cubicBezTo>
                    <a:pt x="230" y="408"/>
                    <a:pt x="230" y="417"/>
                    <a:pt x="221" y="426"/>
                  </a:cubicBezTo>
                  <a:cubicBezTo>
                    <a:pt x="213" y="434"/>
                    <a:pt x="204" y="434"/>
                    <a:pt x="204" y="426"/>
                  </a:cubicBezTo>
                  <a:cubicBezTo>
                    <a:pt x="9" y="230"/>
                    <a:pt x="9" y="230"/>
                    <a:pt x="9" y="230"/>
                  </a:cubicBezTo>
                  <a:cubicBezTo>
                    <a:pt x="0" y="222"/>
                    <a:pt x="0" y="213"/>
                    <a:pt x="9" y="204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0"/>
                    <a:pt x="213" y="0"/>
                    <a:pt x="221" y="9"/>
                  </a:cubicBezTo>
                  <a:cubicBezTo>
                    <a:pt x="230" y="17"/>
                    <a:pt x="230" y="26"/>
                    <a:pt x="221" y="36"/>
                  </a:cubicBezTo>
                  <a:cubicBezTo>
                    <a:pt x="44" y="213"/>
                    <a:pt x="44" y="213"/>
                    <a:pt x="44" y="213"/>
                  </a:cubicBezTo>
                  <a:lnTo>
                    <a:pt x="221" y="39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824"/>
            </a:p>
          </p:txBody>
        </p:sp>
        <p:sp>
          <p:nvSpPr>
            <p:cNvPr id="148" name="Freeform 42"/>
            <p:cNvSpPr>
              <a:spLocks noChangeArrowheads="1"/>
            </p:cNvSpPr>
            <p:nvPr/>
          </p:nvSpPr>
          <p:spPr bwMode="auto">
            <a:xfrm flipH="1">
              <a:off x="9571037" y="6493936"/>
              <a:ext cx="590549" cy="1099327"/>
            </a:xfrm>
            <a:custGeom>
              <a:avLst/>
              <a:gdLst>
                <a:gd name="T0" fmla="*/ 10 w 232"/>
                <a:gd name="T1" fmla="*/ 399 h 435"/>
                <a:gd name="T2" fmla="*/ 10 w 232"/>
                <a:gd name="T3" fmla="*/ 399 h 435"/>
                <a:gd name="T4" fmla="*/ 10 w 232"/>
                <a:gd name="T5" fmla="*/ 426 h 435"/>
                <a:gd name="T6" fmla="*/ 28 w 232"/>
                <a:gd name="T7" fmla="*/ 426 h 435"/>
                <a:gd name="T8" fmla="*/ 222 w 232"/>
                <a:gd name="T9" fmla="*/ 230 h 435"/>
                <a:gd name="T10" fmla="*/ 222 w 232"/>
                <a:gd name="T11" fmla="*/ 204 h 435"/>
                <a:gd name="T12" fmla="*/ 28 w 232"/>
                <a:gd name="T13" fmla="*/ 9 h 435"/>
                <a:gd name="T14" fmla="*/ 10 w 232"/>
                <a:gd name="T15" fmla="*/ 9 h 435"/>
                <a:gd name="T16" fmla="*/ 10 w 232"/>
                <a:gd name="T17" fmla="*/ 36 h 435"/>
                <a:gd name="T18" fmla="*/ 187 w 232"/>
                <a:gd name="T19" fmla="*/ 213 h 435"/>
                <a:gd name="T20" fmla="*/ 10 w 232"/>
                <a:gd name="T21" fmla="*/ 39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" h="435">
                  <a:moveTo>
                    <a:pt x="10" y="399"/>
                  </a:moveTo>
                  <a:lnTo>
                    <a:pt x="10" y="399"/>
                  </a:lnTo>
                  <a:cubicBezTo>
                    <a:pt x="0" y="408"/>
                    <a:pt x="0" y="417"/>
                    <a:pt x="10" y="426"/>
                  </a:cubicBezTo>
                  <a:cubicBezTo>
                    <a:pt x="10" y="434"/>
                    <a:pt x="28" y="434"/>
                    <a:pt x="28" y="426"/>
                  </a:cubicBezTo>
                  <a:cubicBezTo>
                    <a:pt x="222" y="230"/>
                    <a:pt x="222" y="230"/>
                    <a:pt x="222" y="230"/>
                  </a:cubicBezTo>
                  <a:cubicBezTo>
                    <a:pt x="231" y="222"/>
                    <a:pt x="231" y="213"/>
                    <a:pt x="222" y="204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0"/>
                    <a:pt x="10" y="0"/>
                    <a:pt x="10" y="9"/>
                  </a:cubicBezTo>
                  <a:cubicBezTo>
                    <a:pt x="0" y="17"/>
                    <a:pt x="0" y="26"/>
                    <a:pt x="10" y="36"/>
                  </a:cubicBezTo>
                  <a:cubicBezTo>
                    <a:pt x="187" y="213"/>
                    <a:pt x="187" y="213"/>
                    <a:pt x="187" y="213"/>
                  </a:cubicBezTo>
                  <a:lnTo>
                    <a:pt x="10" y="39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824"/>
            </a:p>
          </p:txBody>
        </p:sp>
        <p:sp>
          <p:nvSpPr>
            <p:cNvPr id="149" name="Freeform 43"/>
            <p:cNvSpPr>
              <a:spLocks noChangeArrowheads="1"/>
            </p:cNvSpPr>
            <p:nvPr/>
          </p:nvSpPr>
          <p:spPr bwMode="auto">
            <a:xfrm flipH="1">
              <a:off x="11626365" y="4575341"/>
              <a:ext cx="1081151" cy="590543"/>
            </a:xfrm>
            <a:custGeom>
              <a:avLst/>
              <a:gdLst>
                <a:gd name="T0" fmla="*/ 398 w 427"/>
                <a:gd name="T1" fmla="*/ 231 h 232"/>
                <a:gd name="T2" fmla="*/ 398 w 427"/>
                <a:gd name="T3" fmla="*/ 231 h 232"/>
                <a:gd name="T4" fmla="*/ 416 w 427"/>
                <a:gd name="T5" fmla="*/ 231 h 232"/>
                <a:gd name="T6" fmla="*/ 416 w 427"/>
                <a:gd name="T7" fmla="*/ 204 h 232"/>
                <a:gd name="T8" fmla="*/ 222 w 427"/>
                <a:gd name="T9" fmla="*/ 10 h 232"/>
                <a:gd name="T10" fmla="*/ 204 w 427"/>
                <a:gd name="T11" fmla="*/ 10 h 232"/>
                <a:gd name="T12" fmla="*/ 0 w 427"/>
                <a:gd name="T13" fmla="*/ 204 h 232"/>
                <a:gd name="T14" fmla="*/ 0 w 427"/>
                <a:gd name="T15" fmla="*/ 231 h 232"/>
                <a:gd name="T16" fmla="*/ 26 w 427"/>
                <a:gd name="T17" fmla="*/ 231 h 232"/>
                <a:gd name="T18" fmla="*/ 213 w 427"/>
                <a:gd name="T19" fmla="*/ 54 h 232"/>
                <a:gd name="T20" fmla="*/ 398 w 427"/>
                <a:gd name="T21" fmla="*/ 2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232">
                  <a:moveTo>
                    <a:pt x="398" y="231"/>
                  </a:moveTo>
                  <a:lnTo>
                    <a:pt x="398" y="231"/>
                  </a:lnTo>
                  <a:lnTo>
                    <a:pt x="416" y="231"/>
                  </a:lnTo>
                  <a:cubicBezTo>
                    <a:pt x="426" y="222"/>
                    <a:pt x="426" y="213"/>
                    <a:pt x="416" y="204"/>
                  </a:cubicBezTo>
                  <a:cubicBezTo>
                    <a:pt x="222" y="10"/>
                    <a:pt x="222" y="10"/>
                    <a:pt x="222" y="10"/>
                  </a:cubicBezTo>
                  <a:cubicBezTo>
                    <a:pt x="222" y="0"/>
                    <a:pt x="204" y="0"/>
                    <a:pt x="204" y="1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13"/>
                    <a:pt x="0" y="222"/>
                    <a:pt x="0" y="231"/>
                  </a:cubicBezTo>
                  <a:cubicBezTo>
                    <a:pt x="9" y="231"/>
                    <a:pt x="18" y="231"/>
                    <a:pt x="26" y="231"/>
                  </a:cubicBezTo>
                  <a:cubicBezTo>
                    <a:pt x="213" y="54"/>
                    <a:pt x="213" y="54"/>
                    <a:pt x="213" y="54"/>
                  </a:cubicBezTo>
                  <a:lnTo>
                    <a:pt x="398" y="23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824"/>
            </a:p>
          </p:txBody>
        </p:sp>
        <p:sp>
          <p:nvSpPr>
            <p:cNvPr id="150" name="Freeform 44"/>
            <p:cNvSpPr>
              <a:spLocks noChangeArrowheads="1"/>
            </p:cNvSpPr>
            <p:nvPr/>
          </p:nvSpPr>
          <p:spPr bwMode="auto">
            <a:xfrm flipH="1">
              <a:off x="11618974" y="9010657"/>
              <a:ext cx="1072068" cy="590543"/>
            </a:xfrm>
            <a:custGeom>
              <a:avLst/>
              <a:gdLst>
                <a:gd name="T0" fmla="*/ 26 w 426"/>
                <a:gd name="T1" fmla="*/ 10 h 232"/>
                <a:gd name="T2" fmla="*/ 26 w 426"/>
                <a:gd name="T3" fmla="*/ 10 h 232"/>
                <a:gd name="T4" fmla="*/ 0 w 426"/>
                <a:gd name="T5" fmla="*/ 10 h 232"/>
                <a:gd name="T6" fmla="*/ 0 w 426"/>
                <a:gd name="T7" fmla="*/ 36 h 232"/>
                <a:gd name="T8" fmla="*/ 203 w 426"/>
                <a:gd name="T9" fmla="*/ 231 h 232"/>
                <a:gd name="T10" fmla="*/ 221 w 426"/>
                <a:gd name="T11" fmla="*/ 231 h 232"/>
                <a:gd name="T12" fmla="*/ 416 w 426"/>
                <a:gd name="T13" fmla="*/ 36 h 232"/>
                <a:gd name="T14" fmla="*/ 416 w 426"/>
                <a:gd name="T15" fmla="*/ 10 h 232"/>
                <a:gd name="T16" fmla="*/ 398 w 426"/>
                <a:gd name="T17" fmla="*/ 10 h 232"/>
                <a:gd name="T18" fmla="*/ 213 w 426"/>
                <a:gd name="T19" fmla="*/ 186 h 232"/>
                <a:gd name="T20" fmla="*/ 26 w 426"/>
                <a:gd name="T21" fmla="*/ 1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6" h="232">
                  <a:moveTo>
                    <a:pt x="26" y="10"/>
                  </a:moveTo>
                  <a:lnTo>
                    <a:pt x="26" y="10"/>
                  </a:lnTo>
                  <a:cubicBezTo>
                    <a:pt x="17" y="0"/>
                    <a:pt x="9" y="0"/>
                    <a:pt x="0" y="10"/>
                  </a:cubicBezTo>
                  <a:cubicBezTo>
                    <a:pt x="0" y="18"/>
                    <a:pt x="0" y="27"/>
                    <a:pt x="0" y="36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221" y="231"/>
                  </a:lnTo>
                  <a:cubicBezTo>
                    <a:pt x="416" y="36"/>
                    <a:pt x="416" y="36"/>
                    <a:pt x="416" y="36"/>
                  </a:cubicBezTo>
                  <a:cubicBezTo>
                    <a:pt x="425" y="27"/>
                    <a:pt x="425" y="18"/>
                    <a:pt x="416" y="10"/>
                  </a:cubicBezTo>
                  <a:cubicBezTo>
                    <a:pt x="416" y="0"/>
                    <a:pt x="398" y="0"/>
                    <a:pt x="398" y="10"/>
                  </a:cubicBezTo>
                  <a:cubicBezTo>
                    <a:pt x="213" y="186"/>
                    <a:pt x="213" y="186"/>
                    <a:pt x="213" y="186"/>
                  </a:cubicBezTo>
                  <a:lnTo>
                    <a:pt x="26" y="1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824"/>
            </a:p>
          </p:txBody>
        </p:sp>
      </p:grpSp>
      <p:grpSp>
        <p:nvGrpSpPr>
          <p:cNvPr id="178" name="กลุ่ม 177"/>
          <p:cNvGrpSpPr/>
          <p:nvPr/>
        </p:nvGrpSpPr>
        <p:grpSpPr>
          <a:xfrm>
            <a:off x="1851813" y="1257300"/>
            <a:ext cx="2863056" cy="1969294"/>
            <a:chOff x="888609" y="3434255"/>
            <a:chExt cx="5726112" cy="3938588"/>
          </a:xfrm>
        </p:grpSpPr>
        <p:grpSp>
          <p:nvGrpSpPr>
            <p:cNvPr id="179" name="กลุ่ม 178"/>
            <p:cNvGrpSpPr/>
            <p:nvPr/>
          </p:nvGrpSpPr>
          <p:grpSpPr>
            <a:xfrm>
              <a:off x="888609" y="3434255"/>
              <a:ext cx="5726112" cy="3938588"/>
              <a:chOff x="888609" y="3619938"/>
              <a:chExt cx="5726112" cy="3938588"/>
            </a:xfrm>
          </p:grpSpPr>
          <p:sp>
            <p:nvSpPr>
              <p:cNvPr id="182" name="Freeform 6"/>
              <p:cNvSpPr>
                <a:spLocks/>
              </p:cNvSpPr>
              <p:nvPr/>
            </p:nvSpPr>
            <p:spPr bwMode="auto">
              <a:xfrm>
                <a:off x="888609" y="3619938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  <p:sp>
            <p:nvSpPr>
              <p:cNvPr id="183" name="Freeform 7"/>
              <p:cNvSpPr>
                <a:spLocks/>
              </p:cNvSpPr>
              <p:nvPr/>
            </p:nvSpPr>
            <p:spPr bwMode="auto">
              <a:xfrm>
                <a:off x="888609" y="3619938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1780381" y="5186851"/>
              <a:ext cx="3850976" cy="169889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Future State:</a:t>
              </a:r>
            </a:p>
            <a:p>
              <a:pPr algn="ctr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Reducing site burden for submission requirements for ACR Accreditation  </a:t>
              </a:r>
            </a:p>
          </p:txBody>
        </p:sp>
        <p:sp>
          <p:nvSpPr>
            <p:cNvPr id="181" name="TextBox 180"/>
            <p:cNvSpPr txBox="1"/>
            <p:nvPr/>
          </p:nvSpPr>
          <p:spPr bwMode="auto">
            <a:xfrm>
              <a:off x="2004497" y="3810001"/>
              <a:ext cx="3466334" cy="800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Accreditation</a:t>
              </a:r>
              <a:endParaRPr lang="id-ID" sz="20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84" name="กลุ่ม 183"/>
          <p:cNvGrpSpPr/>
          <p:nvPr/>
        </p:nvGrpSpPr>
        <p:grpSpPr>
          <a:xfrm>
            <a:off x="1851813" y="3844925"/>
            <a:ext cx="2878931" cy="1984375"/>
            <a:chOff x="3673462" y="8223249"/>
            <a:chExt cx="5757862" cy="3968750"/>
          </a:xfrm>
        </p:grpSpPr>
        <p:grpSp>
          <p:nvGrpSpPr>
            <p:cNvPr id="185" name="กลุ่ม 184"/>
            <p:cNvGrpSpPr/>
            <p:nvPr/>
          </p:nvGrpSpPr>
          <p:grpSpPr>
            <a:xfrm rot="10800000">
              <a:off x="3673462" y="8223249"/>
              <a:ext cx="5757862" cy="3968750"/>
              <a:chOff x="6624352" y="3619938"/>
              <a:chExt cx="5757862" cy="3968750"/>
            </a:xfrm>
          </p:grpSpPr>
          <p:sp>
            <p:nvSpPr>
              <p:cNvPr id="188" name="Freeform 10"/>
              <p:cNvSpPr>
                <a:spLocks/>
              </p:cNvSpPr>
              <p:nvPr/>
            </p:nvSpPr>
            <p:spPr bwMode="auto">
              <a:xfrm>
                <a:off x="6624352" y="3619938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  <p:sp>
            <p:nvSpPr>
              <p:cNvPr id="189" name="Freeform 11"/>
              <p:cNvSpPr>
                <a:spLocks/>
              </p:cNvSpPr>
              <p:nvPr/>
            </p:nvSpPr>
            <p:spPr bwMode="auto">
              <a:xfrm>
                <a:off x="6624352" y="3619938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</p:grpSp>
        <p:sp>
          <p:nvSpPr>
            <p:cNvPr id="186" name="TextBox 185"/>
            <p:cNvSpPr txBox="1"/>
            <p:nvPr/>
          </p:nvSpPr>
          <p:spPr>
            <a:xfrm>
              <a:off x="3815804" y="8726355"/>
              <a:ext cx="5413422" cy="2068222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Future State: </a:t>
              </a:r>
            </a:p>
            <a:p>
              <a:pPr algn="ctr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Quality and Safety connections for data submission as part of QI efforts –LCSR, GRID and others in addition to DIR</a:t>
              </a:r>
            </a:p>
          </p:txBody>
        </p:sp>
        <p:sp>
          <p:nvSpPr>
            <p:cNvPr id="187" name="TextBox 186"/>
            <p:cNvSpPr txBox="1"/>
            <p:nvPr/>
          </p:nvSpPr>
          <p:spPr bwMode="auto">
            <a:xfrm>
              <a:off x="5649442" y="10896601"/>
              <a:ext cx="1815242" cy="800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NRDR</a:t>
              </a:r>
              <a:endParaRPr lang="id-ID" sz="20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0" name="กลุ่ม 189"/>
          <p:cNvGrpSpPr/>
          <p:nvPr/>
        </p:nvGrpSpPr>
        <p:grpSpPr>
          <a:xfrm>
            <a:off x="7459587" y="1257300"/>
            <a:ext cx="3050835" cy="1986802"/>
            <a:chOff x="686845" y="3434255"/>
            <a:chExt cx="6101670" cy="3973604"/>
          </a:xfrm>
        </p:grpSpPr>
        <p:grpSp>
          <p:nvGrpSpPr>
            <p:cNvPr id="191" name="กลุ่ม 190"/>
            <p:cNvGrpSpPr/>
            <p:nvPr/>
          </p:nvGrpSpPr>
          <p:grpSpPr>
            <a:xfrm>
              <a:off x="888609" y="3434255"/>
              <a:ext cx="5726112" cy="3938588"/>
              <a:chOff x="888609" y="3619938"/>
              <a:chExt cx="5726112" cy="3938588"/>
            </a:xfrm>
          </p:grpSpPr>
          <p:sp>
            <p:nvSpPr>
              <p:cNvPr id="194" name="Freeform 6"/>
              <p:cNvSpPr>
                <a:spLocks/>
              </p:cNvSpPr>
              <p:nvPr/>
            </p:nvSpPr>
            <p:spPr bwMode="auto">
              <a:xfrm>
                <a:off x="888609" y="3619938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  <p:sp>
            <p:nvSpPr>
              <p:cNvPr id="195" name="Freeform 7"/>
              <p:cNvSpPr>
                <a:spLocks/>
              </p:cNvSpPr>
              <p:nvPr/>
            </p:nvSpPr>
            <p:spPr bwMode="auto">
              <a:xfrm>
                <a:off x="888609" y="3619938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</p:grpSp>
        <p:sp>
          <p:nvSpPr>
            <p:cNvPr id="192" name="TextBox 191"/>
            <p:cNvSpPr txBox="1"/>
            <p:nvPr/>
          </p:nvSpPr>
          <p:spPr>
            <a:xfrm>
              <a:off x="1186403" y="4970305"/>
              <a:ext cx="5162272" cy="243755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Future State:</a:t>
              </a:r>
            </a:p>
            <a:p>
              <a:pPr algn="ctr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Creation of distributed registries and development of robust site network for collaboration &amp; innovation.  Support for Clinical Trials</a:t>
              </a:r>
            </a:p>
          </p:txBody>
        </p:sp>
        <p:sp>
          <p:nvSpPr>
            <p:cNvPr id="193" name="TextBox 192"/>
            <p:cNvSpPr txBox="1"/>
            <p:nvPr/>
          </p:nvSpPr>
          <p:spPr bwMode="auto">
            <a:xfrm>
              <a:off x="686845" y="3810001"/>
              <a:ext cx="6101670" cy="800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Clinical Trials &amp; Research</a:t>
              </a:r>
              <a:endParaRPr lang="id-ID" sz="20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6" name="กลุ่ม 195"/>
          <p:cNvGrpSpPr/>
          <p:nvPr/>
        </p:nvGrpSpPr>
        <p:grpSpPr>
          <a:xfrm>
            <a:off x="7560469" y="3844925"/>
            <a:ext cx="2878931" cy="1984375"/>
            <a:chOff x="3673462" y="8223249"/>
            <a:chExt cx="5757862" cy="3968750"/>
          </a:xfrm>
        </p:grpSpPr>
        <p:grpSp>
          <p:nvGrpSpPr>
            <p:cNvPr id="197" name="กลุ่ม 196"/>
            <p:cNvGrpSpPr/>
            <p:nvPr/>
          </p:nvGrpSpPr>
          <p:grpSpPr>
            <a:xfrm rot="10800000">
              <a:off x="3673462" y="8223249"/>
              <a:ext cx="5757862" cy="3968750"/>
              <a:chOff x="6624352" y="3619938"/>
              <a:chExt cx="5757862" cy="3968750"/>
            </a:xfrm>
          </p:grpSpPr>
          <p:sp>
            <p:nvSpPr>
              <p:cNvPr id="200" name="Freeform 10"/>
              <p:cNvSpPr>
                <a:spLocks/>
              </p:cNvSpPr>
              <p:nvPr/>
            </p:nvSpPr>
            <p:spPr bwMode="auto">
              <a:xfrm>
                <a:off x="6624352" y="3619938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  <p:sp>
            <p:nvSpPr>
              <p:cNvPr id="201" name="Freeform 11"/>
              <p:cNvSpPr>
                <a:spLocks/>
              </p:cNvSpPr>
              <p:nvPr/>
            </p:nvSpPr>
            <p:spPr bwMode="auto">
              <a:xfrm>
                <a:off x="6624352" y="3619938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824"/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4339456" y="8618409"/>
              <a:ext cx="4408496" cy="169889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Future State: </a:t>
              </a:r>
            </a:p>
            <a:p>
              <a:pPr algn="ctr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Validation and monitoring of AI algorithms for pre- and post-market surveillance.  </a:t>
              </a:r>
            </a:p>
          </p:txBody>
        </p:sp>
        <p:sp>
          <p:nvSpPr>
            <p:cNvPr id="199" name="TextBox 198"/>
            <p:cNvSpPr txBox="1"/>
            <p:nvPr/>
          </p:nvSpPr>
          <p:spPr bwMode="auto">
            <a:xfrm>
              <a:off x="4323762" y="10896601"/>
              <a:ext cx="4466608" cy="800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AI &amp; Data Science</a:t>
              </a:r>
              <a:endParaRPr lang="id-ID" sz="2000" b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133D6C-A73D-F292-B6B1-CCC2122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02" y="285174"/>
            <a:ext cx="10516466" cy="762578"/>
          </a:xfrm>
        </p:spPr>
        <p:txBody>
          <a:bodyPr/>
          <a:lstStyle/>
          <a:p>
            <a:r>
              <a:rPr lang="en-US"/>
              <a:t>ACR Connect – Essential for Future Engagement with ACR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632EBC1-02B2-F221-6EC7-796EEE1EF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9532" y="3089310"/>
            <a:ext cx="1666604" cy="67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3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4FD96E98-689B-4568-BA14-CFC3AFE14B35}"/>
              </a:ext>
            </a:extLst>
          </p:cNvPr>
          <p:cNvSpPr/>
          <p:nvPr/>
        </p:nvSpPr>
        <p:spPr>
          <a:xfrm>
            <a:off x="1218986" y="1357945"/>
            <a:ext cx="5612530" cy="445505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7EAF32-9605-20CF-ECCF-77DA6621E675}"/>
              </a:ext>
            </a:extLst>
          </p:cNvPr>
          <p:cNvSpPr/>
          <p:nvPr/>
        </p:nvSpPr>
        <p:spPr>
          <a:xfrm>
            <a:off x="4186148" y="1357945"/>
            <a:ext cx="5783624" cy="445505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3F0D-077E-4A81-1623-E1A86CA3C9E8}"/>
              </a:ext>
            </a:extLst>
          </p:cNvPr>
          <p:cNvSpPr txBox="1"/>
          <p:nvPr/>
        </p:nvSpPr>
        <p:spPr>
          <a:xfrm>
            <a:off x="4268080" y="2894178"/>
            <a:ext cx="25165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70C0"/>
                </a:solidFill>
              </a:rPr>
              <a:t>Scanner, RDMS*, PACS as data source</a:t>
            </a:r>
          </a:p>
          <a:p>
            <a:r>
              <a:rPr lang="en-US" sz="1200">
                <a:solidFill>
                  <a:srgbClr val="0070C0"/>
                </a:solidFill>
              </a:rPr>
              <a:t>Scanner to facility mapping</a:t>
            </a:r>
          </a:p>
          <a:p>
            <a:r>
              <a:rPr lang="en-US" sz="1200">
                <a:solidFill>
                  <a:srgbClr val="0070C0"/>
                </a:solidFill>
              </a:rPr>
              <a:t>Anonymization</a:t>
            </a:r>
          </a:p>
          <a:p>
            <a:r>
              <a:rPr lang="en-US" sz="1200">
                <a:solidFill>
                  <a:srgbClr val="0070C0"/>
                </a:solidFill>
              </a:rPr>
              <a:t>RDSR / Localizer auto submission</a:t>
            </a:r>
          </a:p>
          <a:p>
            <a:endParaRPr lang="en-US" sz="1200">
              <a:solidFill>
                <a:srgbClr val="0070C0"/>
              </a:solidFill>
            </a:endParaRPr>
          </a:p>
          <a:p>
            <a:endParaRPr lang="en-US" sz="1200"/>
          </a:p>
          <a:p>
            <a:r>
              <a:rPr lang="en-US" sz="1200">
                <a:solidFill>
                  <a:srgbClr val="0070C0"/>
                </a:solidFill>
              </a:rPr>
              <a:t>*Radiation Dose Monitoring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A51895-3A6F-BAFB-FEF1-4EA038BED0ED}"/>
              </a:ext>
            </a:extLst>
          </p:cNvPr>
          <p:cNvSpPr txBox="1"/>
          <p:nvPr/>
        </p:nvSpPr>
        <p:spPr>
          <a:xfrm>
            <a:off x="1768876" y="2851526"/>
            <a:ext cx="24119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Activation by any role in NRDR</a:t>
            </a:r>
          </a:p>
          <a:p>
            <a:r>
              <a:rPr lang="en-US" sz="1400">
                <a:solidFill>
                  <a:srgbClr val="7030A0"/>
                </a:solidFill>
              </a:rPr>
              <a:t>Manual upgrade </a:t>
            </a:r>
          </a:p>
          <a:p>
            <a:r>
              <a:rPr lang="en-US" sz="1400">
                <a:solidFill>
                  <a:srgbClr val="7030A0"/>
                </a:solidFill>
              </a:rPr>
              <a:t>Outdated technology</a:t>
            </a:r>
          </a:p>
          <a:p>
            <a:r>
              <a:rPr lang="en-US" sz="1400">
                <a:solidFill>
                  <a:srgbClr val="7030A0"/>
                </a:solidFill>
              </a:rPr>
              <a:t>Will retire by 1/2024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D6F75-61C6-84FE-1CB7-8A9DEE584B24}"/>
              </a:ext>
            </a:extLst>
          </p:cNvPr>
          <p:cNvSpPr txBox="1"/>
          <p:nvPr/>
        </p:nvSpPr>
        <p:spPr>
          <a:xfrm>
            <a:off x="7250134" y="2852389"/>
            <a:ext cx="26080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Activation by NRDR Facility Administrator</a:t>
            </a:r>
          </a:p>
          <a:p>
            <a:r>
              <a:rPr lang="en-US" sz="1400">
                <a:solidFill>
                  <a:srgbClr val="00B050"/>
                </a:solidFill>
              </a:rPr>
              <a:t>Auto upgrade</a:t>
            </a:r>
          </a:p>
          <a:p>
            <a:r>
              <a:rPr lang="en-US" sz="1400">
                <a:solidFill>
                  <a:srgbClr val="00B050"/>
                </a:solidFill>
              </a:rPr>
              <a:t>New and enhanced technology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966BA17-CC13-C00A-B100-1061E2AEBF86}"/>
              </a:ext>
            </a:extLst>
          </p:cNvPr>
          <p:cNvSpPr txBox="1">
            <a:spLocks/>
          </p:cNvSpPr>
          <p:nvPr/>
        </p:nvSpPr>
        <p:spPr>
          <a:xfrm>
            <a:off x="1006765" y="365125"/>
            <a:ext cx="9186747" cy="7321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TRIAD Site Server vs ACR Connect + DIR Link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1742A8DE-819D-DBE8-19A9-FE2794B09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485" y="2051593"/>
            <a:ext cx="1279906" cy="41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F867C277-0C3F-5121-2A27-C351EEE94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5261" y="4360645"/>
            <a:ext cx="1666604" cy="6793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EFFA15-6016-3077-94DF-39D295B0C6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6327" y="153354"/>
            <a:ext cx="562434" cy="4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D14B-7F6E-D1ED-8968-1ABF3326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4061"/>
          </a:xfrm>
        </p:spPr>
        <p:txBody>
          <a:bodyPr>
            <a:norm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ACR Connect System Requirements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95B806-9155-A151-005C-52C3EEB46A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51642"/>
              </p:ext>
            </p:extLst>
          </p:nvPr>
        </p:nvGraphicFramePr>
        <p:xfrm>
          <a:off x="758687" y="1531427"/>
          <a:ext cx="10515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88981102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058554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1939839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Connect Windows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72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Minimum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Recommended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70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OS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Windows Server 2016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effectLst/>
                        </a:rPr>
                        <a:t>Windows Server 2019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93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CPU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Intel Xeon or equal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Intel Xeon or equal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730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# of Cores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4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8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177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RAM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16 GB RAM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32GB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116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Local storage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150 GB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500 GB</a:t>
                      </a:r>
                      <a:endParaRPr lang="en-US" b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2036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43B508-F005-B5F6-0005-717FB811B2FD}"/>
              </a:ext>
            </a:extLst>
          </p:cNvPr>
          <p:cNvSpPr txBox="1"/>
          <p:nvPr/>
        </p:nvSpPr>
        <p:spPr>
          <a:xfrm>
            <a:off x="869461" y="4513384"/>
            <a:ext cx="1050192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Minimum requirements will work for most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Security Certificate to be installed in "</a:t>
            </a:r>
            <a:r>
              <a:rPr lang="en-US">
                <a:ea typeface="+mn-lt"/>
                <a:cs typeface="+mn-lt"/>
              </a:rPr>
              <a:t>cert:\</a:t>
            </a:r>
            <a:r>
              <a:rPr lang="en-US" err="1">
                <a:ea typeface="+mn-lt"/>
                <a:cs typeface="+mn-lt"/>
              </a:rPr>
              <a:t>LocalMachine</a:t>
            </a:r>
            <a:r>
              <a:rPr lang="en-US">
                <a:ea typeface="+mn-lt"/>
                <a:cs typeface="+mn-lt"/>
              </a:rPr>
              <a:t>\My“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URL for local access to ACR Connect + DIR Link on the local network via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Server 2022 is not currently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ACR Connect is required to be installed on the C drive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2D1F5D-0294-3C91-056F-56BFA0985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327" y="153354"/>
            <a:ext cx="562434" cy="4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3691-6D96-B91C-8918-BBC562011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472"/>
          </a:xfrm>
        </p:spPr>
        <p:txBody>
          <a:bodyPr>
            <a:norm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ACR Connect Installation and Cut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DA0F4-0A5D-942C-3DA0-B6E256B9B9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/>
              <a:t>Prepare for install - local IT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Decide whether to use existing TRIAD Site Server hardware / OS or new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Setup the server and verify the required ports availability and connectivity</a:t>
            </a:r>
          </a:p>
          <a:p>
            <a:pPr marL="742950" lvl="1" indent="-285750"/>
            <a:r>
              <a:rPr lang="en-US" sz="2000" dirty="0">
                <a:cs typeface="Calibri"/>
              </a:rPr>
              <a:t>Acquire new SSL cert and URL for local access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Run pre-installation script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installation using the steps </a:t>
            </a:r>
            <a:r>
              <a:rPr lang="en-US" sz="2000" dirty="0">
                <a:hlinkClick r:id="rId2"/>
              </a:rPr>
              <a:t>HERE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61A29-C5AC-0BFC-1AC1-B4C563F48D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/>
              <a:t>Day of activation – local IT team</a:t>
            </a:r>
          </a:p>
          <a:p>
            <a:pPr lvl="1"/>
            <a:r>
              <a:rPr lang="en-US" sz="2000" dirty="0"/>
              <a:t>Activate DIR Link with NRDR Facility Administrator</a:t>
            </a:r>
            <a:endParaRPr lang="en-US" sz="2000" dirty="0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 sz="2000" dirty="0"/>
              <a:t>Export scanner mapping from TRIAD Site Server and import to DIR Link.</a:t>
            </a:r>
          </a:p>
          <a:p>
            <a:pPr lvl="1"/>
            <a:r>
              <a:rPr lang="en-US" sz="2000" dirty="0"/>
              <a:t>Swap IP addresses (check with your IT team to determine viability of this method) with TRIAD Site Server machine</a:t>
            </a:r>
          </a:p>
          <a:p>
            <a:pPr lvl="1"/>
            <a:r>
              <a:rPr lang="en-US" sz="2000" dirty="0"/>
              <a:t>Downtime typically is less than 30 mins</a:t>
            </a:r>
          </a:p>
          <a:p>
            <a:pPr lvl="1"/>
            <a:r>
              <a:rPr lang="en-US" sz="2000" dirty="0"/>
              <a:t>Decommission TRIAD Site Server</a:t>
            </a:r>
            <a:endParaRPr lang="en-US" sz="2000" dirty="0">
              <a:cs typeface="Calibri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1870E6-AEF0-E3AF-1CB3-8B4F19F9B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6327" y="153354"/>
            <a:ext cx="562434" cy="4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BA48-1287-1683-1AE9-4CEC7BD63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latin typeface="Arial"/>
                <a:cs typeface="Arial"/>
              </a:rPr>
              <a:t>DIR Link Activation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3D2B-177B-AC10-433C-BDEC3CE4C6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Prior to Activation – NRDR Facility Administrators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NRDR Facility Administrators checks access on NRDR portal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issues or need assistance, contact </a:t>
            </a:r>
            <a:r>
              <a:rPr lang="en-US" sz="18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nrdrsupport@acr.org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Receive URL from local IT team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knowledge base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activating DIR Link and importing or configuring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scanner mappings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1A8FE-CDBD-6B85-25C3-F1467A7701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During Activation Meeting</a:t>
            </a:r>
          </a:p>
          <a:p>
            <a:pPr lvl="1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All NRDR Facility Administrator and local IT staff are on the call</a:t>
            </a:r>
          </a:p>
          <a:p>
            <a:pPr lvl="1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Login to local ACR Connect URL and activate DIR Link</a:t>
            </a:r>
          </a:p>
          <a:p>
            <a:pPr lvl="1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Import TRIAD scanner mappings or configure them</a:t>
            </a:r>
          </a:p>
          <a:p>
            <a:pPr lvl="1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Local IT team makes sure data received on ACR Connect + DIR Link</a:t>
            </a:r>
          </a:p>
          <a:p>
            <a:pPr lvl="1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Local IT team shuts down TRIAD Site Server</a:t>
            </a:r>
          </a:p>
          <a:p>
            <a:pPr lvl="1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F9A66-75DC-25B1-DEBA-F4C1A3A6A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6327" y="153354"/>
            <a:ext cx="562434" cy="4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0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3A8BD-8461-FBF9-8759-2CCE6E270EE6}"/>
              </a:ext>
            </a:extLst>
          </p:cNvPr>
          <p:cNvSpPr txBox="1"/>
          <p:nvPr/>
        </p:nvSpPr>
        <p:spPr>
          <a:xfrm>
            <a:off x="1833516" y="3062376"/>
            <a:ext cx="8071440" cy="126188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additional information visit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ACR Connect + DIR Link knowledge base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To view the installation instructions </a:t>
            </a:r>
            <a:r>
              <a:rPr lang="en-US" dirty="0">
                <a:latin typeface="Arial"/>
                <a:cs typeface="Arial"/>
                <a:hlinkClick r:id="rId3"/>
              </a:rPr>
              <a:t>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any questions, please contact acrconnect@acr.org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9201D3-331A-B633-3CEE-0C4524435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514" y="1391478"/>
            <a:ext cx="1789044" cy="11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9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BC 2022">
  <a:themeElements>
    <a:clrScheme name="ACR COLOR THEME">
      <a:dk1>
        <a:srgbClr val="000000"/>
      </a:dk1>
      <a:lt1>
        <a:srgbClr val="FFFFFF"/>
      </a:lt1>
      <a:dk2>
        <a:srgbClr val="FEFFFF"/>
      </a:dk2>
      <a:lt2>
        <a:srgbClr val="B6B6B6"/>
      </a:lt2>
      <a:accent1>
        <a:srgbClr val="00F900"/>
      </a:accent1>
      <a:accent2>
        <a:srgbClr val="1B144B"/>
      </a:accent2>
      <a:accent3>
        <a:srgbClr val="8054F0"/>
      </a:accent3>
      <a:accent4>
        <a:srgbClr val="7FB5FC"/>
      </a:accent4>
      <a:accent5>
        <a:srgbClr val="A0F9FB"/>
      </a:accent5>
      <a:accent6>
        <a:srgbClr val="70BFB0"/>
      </a:accent6>
      <a:hlink>
        <a:srgbClr val="1B144B"/>
      </a:hlink>
      <a:folHlink>
        <a:srgbClr val="BEBE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t"/>
      <a:lstStyle>
        <a:defPPr algn="l"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FF00DF"/>
        </a:solidFill>
      </a:spPr>
      <a:bodyPr wrap="square" rtlCol="0">
        <a:noAutofit/>
      </a:bodyPr>
      <a:lstStyle>
        <a:defPPr algn="l"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14A4CA9C-3DE1-1944-B392-1C04C49888A5}" vid="{F433BE9B-4641-A24B-909D-47F67C48A81B}"/>
    </a:ext>
  </a:extLst>
</a:theme>
</file>

<file path=ppt/theme/theme3.xml><?xml version="1.0" encoding="utf-8"?>
<a:theme xmlns:a="http://schemas.openxmlformats.org/drawingml/2006/main" name="1_TBC 2022">
  <a:themeElements>
    <a:clrScheme name="ACR COLOR THEME">
      <a:dk1>
        <a:srgbClr val="000000"/>
      </a:dk1>
      <a:lt1>
        <a:srgbClr val="FFFFFF"/>
      </a:lt1>
      <a:dk2>
        <a:srgbClr val="FEFFFF"/>
      </a:dk2>
      <a:lt2>
        <a:srgbClr val="B6B6B6"/>
      </a:lt2>
      <a:accent1>
        <a:srgbClr val="00F900"/>
      </a:accent1>
      <a:accent2>
        <a:srgbClr val="1B144B"/>
      </a:accent2>
      <a:accent3>
        <a:srgbClr val="8054F0"/>
      </a:accent3>
      <a:accent4>
        <a:srgbClr val="7FB5FC"/>
      </a:accent4>
      <a:accent5>
        <a:srgbClr val="A0F9FB"/>
      </a:accent5>
      <a:accent6>
        <a:srgbClr val="70BFB0"/>
      </a:accent6>
      <a:hlink>
        <a:srgbClr val="1B144B"/>
      </a:hlink>
      <a:folHlink>
        <a:srgbClr val="BEBE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t"/>
      <a:lstStyle>
        <a:defPPr algn="l"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FF00DF"/>
        </a:solidFill>
      </a:spPr>
      <a:bodyPr wrap="square" rtlCol="0">
        <a:noAutofit/>
      </a:bodyPr>
      <a:lstStyle>
        <a:defPPr algn="l"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14A4CA9C-3DE1-1944-B392-1C04C49888A5}" vid="{F433BE9B-4641-A24B-909D-47F67C48A81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672</Words>
  <Application>Microsoft Office PowerPoint</Application>
  <PresentationFormat>Widescreen</PresentationFormat>
  <Paragraphs>125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Lato Black</vt:lpstr>
      <vt:lpstr>Public Sans</vt:lpstr>
      <vt:lpstr>Office Theme</vt:lpstr>
      <vt:lpstr>TBC 2022</vt:lpstr>
      <vt:lpstr>1_TBC 2022</vt:lpstr>
      <vt:lpstr>DIR LINK on ACR Connect</vt:lpstr>
      <vt:lpstr>ACR Connect Overview</vt:lpstr>
      <vt:lpstr>PowerPoint Presentation</vt:lpstr>
      <vt:lpstr>ACR Connect – Essential for Future Engagement with ACR</vt:lpstr>
      <vt:lpstr>PowerPoint Presentation</vt:lpstr>
      <vt:lpstr>ACR Connect System Requirements</vt:lpstr>
      <vt:lpstr>ACR Connect Installation and Cut Over</vt:lpstr>
      <vt:lpstr>DIR Link Activation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Kocabas, Ulku</dc:creator>
  <cp:lastModifiedBy>MacNeil, Paul</cp:lastModifiedBy>
  <cp:revision>9</cp:revision>
  <dcterms:created xsi:type="dcterms:W3CDTF">2023-07-31T18:24:23Z</dcterms:created>
  <dcterms:modified xsi:type="dcterms:W3CDTF">2024-01-31T13:24:24Z</dcterms:modified>
</cp:coreProperties>
</file>